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5" r:id="rId5"/>
    <p:sldMasterId id="2147483717" r:id="rId6"/>
    <p:sldMasterId id="2147483733" r:id="rId7"/>
    <p:sldMasterId id="2147483769" r:id="rId8"/>
  </p:sldMasterIdLst>
  <p:notesMasterIdLst>
    <p:notesMasterId r:id="rId46"/>
  </p:notesMasterIdLst>
  <p:sldIdLst>
    <p:sldId id="399" r:id="rId9"/>
    <p:sldId id="360" r:id="rId10"/>
    <p:sldId id="362" r:id="rId11"/>
    <p:sldId id="363" r:id="rId12"/>
    <p:sldId id="364" r:id="rId13"/>
    <p:sldId id="365" r:id="rId14"/>
    <p:sldId id="366" r:id="rId15"/>
    <p:sldId id="367" r:id="rId16"/>
    <p:sldId id="368" r:id="rId17"/>
    <p:sldId id="369" r:id="rId18"/>
    <p:sldId id="374" r:id="rId19"/>
    <p:sldId id="389" r:id="rId20"/>
    <p:sldId id="390" r:id="rId21"/>
    <p:sldId id="391" r:id="rId22"/>
    <p:sldId id="392" r:id="rId23"/>
    <p:sldId id="393" r:id="rId24"/>
    <p:sldId id="395" r:id="rId25"/>
    <p:sldId id="375" r:id="rId26"/>
    <p:sldId id="377" r:id="rId27"/>
    <p:sldId id="380" r:id="rId28"/>
    <p:sldId id="381" r:id="rId29"/>
    <p:sldId id="400" r:id="rId30"/>
    <p:sldId id="382" r:id="rId31"/>
    <p:sldId id="260" r:id="rId32"/>
    <p:sldId id="307" r:id="rId33"/>
    <p:sldId id="313" r:id="rId34"/>
    <p:sldId id="317" r:id="rId35"/>
    <p:sldId id="370" r:id="rId36"/>
    <p:sldId id="332" r:id="rId37"/>
    <p:sldId id="355" r:id="rId38"/>
    <p:sldId id="372" r:id="rId39"/>
    <p:sldId id="386" r:id="rId40"/>
    <p:sldId id="387" r:id="rId41"/>
    <p:sldId id="388" r:id="rId42"/>
    <p:sldId id="384" r:id="rId43"/>
    <p:sldId id="398" r:id="rId44"/>
    <p:sldId id="3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T Landscape" id="{3C79B45F-18E6-48A8-A3CF-B3AC0FF3230E}">
          <p14:sldIdLst>
            <p14:sldId id="399"/>
            <p14:sldId id="360"/>
            <p14:sldId id="362"/>
            <p14:sldId id="363"/>
            <p14:sldId id="364"/>
            <p14:sldId id="365"/>
            <p14:sldId id="366"/>
            <p14:sldId id="367"/>
            <p14:sldId id="368"/>
            <p14:sldId id="369"/>
            <p14:sldId id="374"/>
            <p14:sldId id="389"/>
            <p14:sldId id="390"/>
            <p14:sldId id="391"/>
            <p14:sldId id="392"/>
            <p14:sldId id="393"/>
            <p14:sldId id="395"/>
            <p14:sldId id="375"/>
            <p14:sldId id="377"/>
            <p14:sldId id="380"/>
            <p14:sldId id="381"/>
            <p14:sldId id="400"/>
            <p14:sldId id="382"/>
          </p14:sldIdLst>
        </p14:section>
        <p14:section name=".NET Timeline" id="{B22EC283-7C33-4680-ADF1-57ED7361C14D}">
          <p14:sldIdLst>
            <p14:sldId id="260"/>
            <p14:sldId id="307"/>
          </p14:sldIdLst>
        </p14:section>
        <p14:section name="Communities Response" id="{4B741C7F-8D2A-41B0-8892-08D559DFFE98}">
          <p14:sldIdLst/>
        </p14:section>
        <p14:section name=".NET Growth" id="{56B671B9-7DC3-44A5-9C23-5E9249BBE6DE}">
          <p14:sldIdLst/>
        </p14:section>
        <p14:section name="Contribution Breakdown" id="{95D7EDFD-AE3B-440F-B36E-F81665CF5EAE}">
          <p14:sldIdLst/>
        </p14:section>
        <p14:section name="Awesome contributors" id="{630D4486-BFEC-4FB8-847E-7110B8E2CCDC}">
          <p14:sldIdLst/>
        </p14:section>
        <p14:section name="Education" id="{06DA93B1-42AA-4D4A-94C9-6E46FBBE5D6E}">
          <p14:sldIdLst>
            <p14:sldId id="313"/>
            <p14:sldId id="317"/>
            <p14:sldId id="370"/>
            <p14:sldId id="332"/>
          </p14:sldIdLst>
        </p14:section>
        <p14:section name="Get Involved" id="{7363C5E6-AC86-4595-9633-695715809C3F}">
          <p14:sldIdLst>
            <p14:sldId id="355"/>
            <p14:sldId id="372"/>
            <p14:sldId id="386"/>
            <p14:sldId id="387"/>
            <p14:sldId id="388"/>
            <p14:sldId id="384"/>
            <p14:sldId id="398"/>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D7"/>
    <a:srgbClr val="F1F1F1"/>
    <a:srgbClr val="0072C6"/>
    <a:srgbClr val="272634"/>
    <a:srgbClr val="ACC8F2"/>
    <a:srgbClr val="455862"/>
    <a:srgbClr val="4DBBA2"/>
    <a:srgbClr val="68217A"/>
    <a:srgbClr val="A6A6A6"/>
    <a:srgbClr val="967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autoAdjust="0"/>
    <p:restoredTop sz="77875" autoAdjust="0"/>
  </p:normalViewPr>
  <p:slideViewPr>
    <p:cSldViewPr snapToGrid="0">
      <p:cViewPr>
        <p:scale>
          <a:sx n="100" d="100"/>
          <a:sy n="100" d="100"/>
        </p:scale>
        <p:origin x="144" y="15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3BBD8-89BB-4AEA-8597-4D32E3FFFE1A}" type="datetimeFigureOut">
              <a:rPr lang="en-US" smtClean="0"/>
              <a:t>9/23/16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594D-14EC-442B-AE1C-93CD4FE02652}" type="slidenum">
              <a:rPr lang="en-US" smtClean="0"/>
              <a:t>‹#›</a:t>
            </a:fld>
            <a:endParaRPr lang="en-US"/>
          </a:p>
        </p:txBody>
      </p:sp>
    </p:spTree>
    <p:extLst>
      <p:ext uri="{BB962C8B-B14F-4D97-AF65-F5344CB8AC3E}">
        <p14:creationId xmlns:p14="http://schemas.microsoft.com/office/powerpoint/2010/main" val="116474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9/23/16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37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47952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2915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19</a:t>
            </a:fld>
            <a:endParaRPr lang="en-US"/>
          </a:p>
        </p:txBody>
      </p:sp>
    </p:spTree>
    <p:extLst>
      <p:ext uri="{BB962C8B-B14F-4D97-AF65-F5344CB8AC3E}">
        <p14:creationId xmlns:p14="http://schemas.microsoft.com/office/powerpoint/2010/main" val="316535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265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752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50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OSS,</a:t>
            </a:r>
            <a:r>
              <a:rPr lang="en-US" baseline="0" dirty="0"/>
              <a:t> </a:t>
            </a:r>
            <a:r>
              <a:rPr lang="en-US" baseline="0" dirty="0" err="1"/>
              <a:t>Crossplatform</a:t>
            </a:r>
            <a:r>
              <a:rPr lang="en-US" baseline="0" dirty="0"/>
              <a: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26</a:t>
            </a:fld>
            <a:endParaRPr lang="en-US"/>
          </a:p>
        </p:txBody>
      </p:sp>
    </p:spTree>
    <p:extLst>
      <p:ext uri="{BB962C8B-B14F-4D97-AF65-F5344CB8AC3E}">
        <p14:creationId xmlns:p14="http://schemas.microsoft.com/office/powerpoint/2010/main" val="1537352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9/23/16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58843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can’t talk about ASP.NET community without calling out Ben Adams. He got inspired watching our weekly ASP.NET Community Standups and started contributing to the ASP.NET server codebase, leading to some huge performance gains!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28</a:t>
            </a:fld>
            <a:endParaRPr lang="en-US"/>
          </a:p>
        </p:txBody>
      </p:sp>
    </p:spTree>
    <p:extLst>
      <p:ext uri="{BB962C8B-B14F-4D97-AF65-F5344CB8AC3E}">
        <p14:creationId xmlns:p14="http://schemas.microsoft.com/office/powerpoint/2010/main" val="256976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02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http://dot.net. </a:t>
            </a:r>
            <a:r>
              <a:rPr lang="en-US" baseline="0" dirty="0"/>
              <a:t> Show that from the homepage on getting started with .NET you are immediately welcomed regardless of the type of developer you are.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29</a:t>
            </a:fld>
            <a:endParaRPr lang="en-US"/>
          </a:p>
        </p:txBody>
      </p:sp>
    </p:spTree>
    <p:extLst>
      <p:ext uri="{BB962C8B-B14F-4D97-AF65-F5344CB8AC3E}">
        <p14:creationId xmlns:p14="http://schemas.microsoft.com/office/powerpoint/2010/main" val="415715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BA63594D-14EC-442B-AE1C-93CD4FE02652}" type="slidenum">
              <a:rPr lang="en-US" smtClean="0"/>
              <a:t>30</a:t>
            </a:fld>
            <a:endParaRPr lang="en-US"/>
          </a:p>
        </p:txBody>
      </p:sp>
    </p:spTree>
    <p:extLst>
      <p:ext uri="{BB962C8B-B14F-4D97-AF65-F5344CB8AC3E}">
        <p14:creationId xmlns:p14="http://schemas.microsoft.com/office/powerpoint/2010/main" val="4053340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kern="0" dirty="0">
                <a:solidFill>
                  <a:srgbClr val="000000"/>
                </a:solidFill>
                <a:latin typeface="Segoe UI"/>
              </a:rPr>
              <a:t>Up to date benchmarks here:</a:t>
            </a:r>
          </a:p>
          <a:p>
            <a:r>
              <a:rPr lang="en-US" kern="0" dirty="0">
                <a:solidFill>
                  <a:srgbClr val="000000"/>
                </a:solidFill>
                <a:latin typeface="Segoe UI"/>
              </a:rPr>
              <a:t>https://github.com/aspnet/benchmarks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17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during workshop</a:t>
            </a:r>
            <a:r>
              <a:rPr lang="en-US" baseline="0" dirty="0" smtClean="0"/>
              <a:t> – app creation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34</a:t>
            </a:fld>
            <a:endParaRPr lang="en-US"/>
          </a:p>
        </p:txBody>
      </p:sp>
    </p:spTree>
    <p:extLst>
      <p:ext uri="{BB962C8B-B14F-4D97-AF65-F5344CB8AC3E}">
        <p14:creationId xmlns:p14="http://schemas.microsoft.com/office/powerpoint/2010/main" val="145506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165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4779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a:t>
            </a:r>
            <a:r>
              <a:rPr lang="en-US">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a:t>
            </a: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To address this, we introduced portable class libraries, which allow abstracting over each platform’s libraries with reference implementations.</a:t>
            </a:r>
            <a:endParaRPr lang="en-US" dirty="0">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3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36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98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93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934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4695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331648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066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72358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976576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63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64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629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93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8222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2718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13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2799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9023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571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599040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824584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8531751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689847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55223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28910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317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764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423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080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1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93133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1357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51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3138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2308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40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8120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75061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3643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27343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022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21936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7424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9367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7096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513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5380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782401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983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596349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021957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804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927883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175240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510089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70194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20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240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965980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648442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77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583" y="822796"/>
            <a:ext cx="9526833" cy="5212407"/>
          </a:xfrm>
          <a:prstGeom prst="rect">
            <a:avLst/>
          </a:prstGeom>
        </p:spPr>
      </p:pic>
    </p:spTree>
    <p:extLst>
      <p:ext uri="{BB962C8B-B14F-4D97-AF65-F5344CB8AC3E}">
        <p14:creationId xmlns:p14="http://schemas.microsoft.com/office/powerpoint/2010/main" val="32312057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213" y="6092098"/>
            <a:ext cx="1421436" cy="300619"/>
          </a:xfrm>
          <a:prstGeom prst="rect">
            <a:avLst/>
          </a:prstGeom>
        </p:spPr>
      </p:pic>
      <p:grpSp>
        <p:nvGrpSpPr>
          <p:cNvPr id="11" name="Group 10"/>
          <p:cNvGrpSpPr/>
          <p:nvPr userDrawn="1"/>
        </p:nvGrpSpPr>
        <p:grpSpPr bwMode="white">
          <a:xfrm>
            <a:off x="232219" y="2077800"/>
            <a:ext cx="4983546"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8"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8"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8"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1"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1"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1"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69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4403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92000"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black">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6092098"/>
            <a:ext cx="1421436" cy="300619"/>
          </a:xfrm>
          <a:prstGeom prst="rect">
            <a:avLst/>
          </a:prstGeom>
        </p:spPr>
      </p:pic>
    </p:spTree>
    <p:extLst>
      <p:ext uri="{BB962C8B-B14F-4D97-AF65-F5344CB8AC3E}">
        <p14:creationId xmlns:p14="http://schemas.microsoft.com/office/powerpoint/2010/main" val="366543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174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773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47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703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6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45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424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091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9433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19841180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330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9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63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85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76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140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90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6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9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764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809738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2392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494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034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4863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96197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327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771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6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54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427316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300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997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914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9532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01497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3928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007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50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561259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02172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theme" Target="../theme/theme3.xml"/><Relationship Id="rId17" Type="http://schemas.openxmlformats.org/officeDocument/2006/relationships/image" Target="../media/image7.png"/><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theme" Target="../theme/theme4.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0.xml"/><Relationship Id="rId20" Type="http://schemas.openxmlformats.org/officeDocument/2006/relationships/slideLayout" Target="../slideLayouts/slideLayout101.xml"/><Relationship Id="rId21" Type="http://schemas.openxmlformats.org/officeDocument/2006/relationships/slideLayout" Target="../slideLayouts/slideLayout102.xml"/><Relationship Id="rId22" Type="http://schemas.openxmlformats.org/officeDocument/2006/relationships/slideLayout" Target="../slideLayouts/slideLayout103.xml"/><Relationship Id="rId23" Type="http://schemas.openxmlformats.org/officeDocument/2006/relationships/slideLayout" Target="../slideLayouts/slideLayout104.xml"/><Relationship Id="rId24" Type="http://schemas.openxmlformats.org/officeDocument/2006/relationships/theme" Target="../theme/theme5.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slideLayout" Target="../slideLayouts/slideLayout98.xml"/><Relationship Id="rId18" Type="http://schemas.openxmlformats.org/officeDocument/2006/relationships/slideLayout" Target="../slideLayouts/slideLayout99.xml"/><Relationship Id="rId19" Type="http://schemas.openxmlformats.org/officeDocument/2006/relationships/slideLayout" Target="../slideLayouts/slideLayout100.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682492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263023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97385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6"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51861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44582058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png"/><Relationship Id="rId1" Type="http://schemas.openxmlformats.org/officeDocument/2006/relationships/slideLayout" Target="../slideLayouts/slideLayout61.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 Id="rId1" Type="http://schemas.openxmlformats.org/officeDocument/2006/relationships/slideLayout" Target="../slideLayouts/slideLayout6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microsoft.com/office/2007/relationships/hdphoto" Target="../media/hdphoto1.wdp"/><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net" TargetMode="External"/><Relationship Id="rId4" Type="http://schemas.openxmlformats.org/officeDocument/2006/relationships/image" Target="../media/image34.png"/><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5.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651" y="2503273"/>
            <a:ext cx="9860672" cy="899665"/>
          </a:xfrm>
        </p:spPr>
        <p:txBody>
          <a:bodyPr/>
          <a:lstStyle/>
          <a:p>
            <a:r>
              <a:rPr lang="en-US" dirty="0" smtClean="0"/>
              <a:t>.NET Revamped </a:t>
            </a:r>
            <a:endParaRPr lang="en-US" dirty="0"/>
          </a:p>
        </p:txBody>
      </p:sp>
      <p:sp>
        <p:nvSpPr>
          <p:cNvPr id="4" name="Text Placeholder 3"/>
          <p:cNvSpPr>
            <a:spLocks noGrp="1"/>
          </p:cNvSpPr>
          <p:nvPr>
            <p:ph type="body" sz="quarter" idx="10"/>
          </p:nvPr>
        </p:nvSpPr>
        <p:spPr>
          <a:xfrm>
            <a:off x="6612987" y="4646813"/>
            <a:ext cx="5378549" cy="1053622"/>
          </a:xfrm>
        </p:spPr>
        <p:txBody>
          <a:bodyPr/>
          <a:lstStyle/>
          <a:p>
            <a:r>
              <a:rPr lang="en-US" dirty="0" smtClean="0"/>
              <a:t>Pat Leong</a:t>
            </a:r>
          </a:p>
          <a:p>
            <a:r>
              <a:rPr lang="en-US" dirty="0" smtClean="0"/>
              <a:t>@</a:t>
            </a:r>
            <a:r>
              <a:rPr lang="en-US" dirty="0" err="1" smtClean="0"/>
              <a:t>thepatleong</a:t>
            </a:r>
            <a:endParaRPr lang="en-US" dirty="0"/>
          </a:p>
        </p:txBody>
      </p:sp>
      <p:sp>
        <p:nvSpPr>
          <p:cNvPr id="5" name="Text Placeholder 2"/>
          <p:cNvSpPr txBox="1">
            <a:spLocks/>
          </p:cNvSpPr>
          <p:nvPr/>
        </p:nvSpPr>
        <p:spPr>
          <a:xfrm>
            <a:off x="1837789" y="4646813"/>
            <a:ext cx="3928012" cy="105362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0"/>
              </a:spcBef>
              <a:spcAft>
                <a:spcPts val="0"/>
              </a:spcAft>
              <a:buClr>
                <a:schemeClr val="tx1"/>
              </a:buClr>
              <a:buSzPct val="100000"/>
              <a:buFontTx/>
              <a:buNone/>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mtClean="0"/>
              <a:t>Wyn Van Devanter</a:t>
            </a:r>
          </a:p>
          <a:p>
            <a:r>
              <a:rPr lang="en-US" smtClean="0"/>
              <a:t>@wynv</a:t>
            </a:r>
            <a:endParaRPr lang="en-US" dirty="0" smtClean="0"/>
          </a:p>
        </p:txBody>
      </p:sp>
    </p:spTree>
    <p:extLst>
      <p:ext uri="{BB962C8B-B14F-4D97-AF65-F5344CB8AC3E}">
        <p14:creationId xmlns:p14="http://schemas.microsoft.com/office/powerpoint/2010/main" val="229968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Xamarin Studio</a:t>
              </a:r>
            </a:p>
          </p:txBody>
        </p:sp>
      </p:grpSp>
    </p:spTree>
    <p:extLst>
      <p:ext uri="{BB962C8B-B14F-4D97-AF65-F5344CB8AC3E}">
        <p14:creationId xmlns:p14="http://schemas.microsoft.com/office/powerpoint/2010/main" val="218903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.NET Standard—returning APIs</a:t>
            </a:r>
          </a:p>
        </p:txBody>
      </p:sp>
      <p:sp>
        <p:nvSpPr>
          <p:cNvPr id="8" name="Text Placeholder 7"/>
          <p:cNvSpPr>
            <a:spLocks noGrp="1"/>
          </p:cNvSpPr>
          <p:nvPr>
            <p:ph type="body" sz="quarter" idx="10"/>
          </p:nvPr>
        </p:nvSpPr>
        <p:spPr>
          <a:xfrm>
            <a:off x="269239" y="1189177"/>
            <a:ext cx="11653523" cy="3261855"/>
          </a:xfrm>
        </p:spPr>
        <p:txBody>
          <a:bodyPr/>
          <a:lstStyle/>
          <a:p>
            <a:endParaRPr lang="en-US" dirty="0"/>
          </a:p>
          <a:p>
            <a:pPr marL="571500" indent="-571500">
              <a:buFontTx/>
              <a:buChar char="-"/>
            </a:pPr>
            <a:r>
              <a:rPr lang="en-US" dirty="0">
                <a:solidFill>
                  <a:schemeClr val="bg1"/>
                </a:solidFill>
              </a:rPr>
              <a:t>More API’s will come back post 1.0 </a:t>
            </a:r>
            <a:r>
              <a:rPr lang="en-US" dirty="0" smtClean="0">
                <a:solidFill>
                  <a:schemeClr val="bg1"/>
                </a:solidFill>
              </a:rPr>
              <a:t>(i.e. App </a:t>
            </a:r>
            <a:r>
              <a:rPr lang="en-US" dirty="0">
                <a:solidFill>
                  <a:schemeClr val="bg1"/>
                </a:solidFill>
              </a:rPr>
              <a:t>Domains, Full Reflection, Binary Serialization</a:t>
            </a:r>
            <a:r>
              <a:rPr lang="en-US" dirty="0" smtClean="0">
                <a:solidFill>
                  <a:schemeClr val="bg1"/>
                </a:solidFill>
              </a:rPr>
              <a:t>)</a:t>
            </a:r>
          </a:p>
          <a:p>
            <a:pPr marL="571500" indent="-571500">
              <a:buFontTx/>
              <a:buChar char="-"/>
            </a:pPr>
            <a:r>
              <a:rPr lang="en-US" dirty="0" smtClean="0">
                <a:solidFill>
                  <a:schemeClr val="bg1"/>
                </a:solidFill>
              </a:rPr>
              <a:t>.</a:t>
            </a:r>
            <a:r>
              <a:rPr lang="en-US" dirty="0" err="1" smtClean="0">
                <a:solidFill>
                  <a:schemeClr val="bg1"/>
                </a:solidFill>
              </a:rPr>
              <a:t>csproj</a:t>
            </a:r>
            <a:endParaRPr lang="en-US" dirty="0">
              <a:solidFill>
                <a:schemeClr val="bg1"/>
              </a:solidFill>
            </a:endParaRPr>
          </a:p>
          <a:p>
            <a:pPr marL="571500" indent="-571500">
              <a:buFontTx/>
              <a:buChar char="-"/>
            </a:pPr>
            <a:endParaRPr lang="en-US" dirty="0"/>
          </a:p>
        </p:txBody>
      </p:sp>
    </p:spTree>
    <p:extLst>
      <p:ext uri="{BB962C8B-B14F-4D97-AF65-F5344CB8AC3E}">
        <p14:creationId xmlns:p14="http://schemas.microsoft.com/office/powerpoint/2010/main" val="42714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NuGet</a:t>
            </a:r>
            <a:r>
              <a:rPr lang="en-US" dirty="0" smtClean="0">
                <a:solidFill>
                  <a:schemeClr val="bg1"/>
                </a:solidFill>
              </a:rPr>
              <a:t> is mainstream in .NET Core</a:t>
            </a:r>
            <a:endParaRPr lang="en-US" dirty="0">
              <a:solidFill>
                <a:schemeClr val="bg1"/>
              </a:solidFill>
            </a:endParaRP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003300"/>
            <a:ext cx="10058400" cy="5750688"/>
          </a:xfrm>
          <a:prstGeom prst="rect">
            <a:avLst/>
          </a:prstGeom>
        </p:spPr>
      </p:pic>
    </p:spTree>
    <p:extLst>
      <p:ext uri="{BB962C8B-B14F-4D97-AF65-F5344CB8AC3E}">
        <p14:creationId xmlns:p14="http://schemas.microsoft.com/office/powerpoint/2010/main" val="21290722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10,000 foot view</a:t>
            </a:r>
            <a:endParaRPr lang="en-US" dirty="0">
              <a:solidFill>
                <a:schemeClr val="bg1"/>
              </a:solidFill>
            </a:endParaRP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9176"/>
            <a:ext cx="11687939" cy="5521361"/>
          </a:xfrm>
          <a:prstGeom prst="rect">
            <a:avLst/>
          </a:prstGeom>
        </p:spPr>
      </p:pic>
    </p:spTree>
    <p:extLst>
      <p:ext uri="{BB962C8B-B14F-4D97-AF65-F5344CB8AC3E}">
        <p14:creationId xmlns:p14="http://schemas.microsoft.com/office/powerpoint/2010/main" val="601404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3982"/>
          </a:xfrm>
          <a:prstGeom prst="rect">
            <a:avLst/>
          </a:prstGeom>
        </p:spPr>
      </p:pic>
    </p:spTree>
    <p:extLst>
      <p:ext uri="{BB962C8B-B14F-4D97-AF65-F5344CB8AC3E}">
        <p14:creationId xmlns:p14="http://schemas.microsoft.com/office/powerpoint/2010/main" val="18091193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754" y="149810"/>
            <a:ext cx="7878745" cy="6261100"/>
          </a:xfrm>
          <a:prstGeom prst="rect">
            <a:avLst/>
          </a:prstGeom>
        </p:spPr>
      </p:pic>
    </p:spTree>
    <p:extLst>
      <p:ext uri="{BB962C8B-B14F-4D97-AF65-F5344CB8AC3E}">
        <p14:creationId xmlns:p14="http://schemas.microsoft.com/office/powerpoint/2010/main" val="1062762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Where does ASP.NET fit in?</a:t>
            </a:r>
            <a:endParaRPr lang="en-US" dirty="0">
              <a:solidFill>
                <a:schemeClr val="bg1"/>
              </a:solidFill>
            </a:endParaRPr>
          </a:p>
        </p:txBody>
      </p:sp>
      <p:sp>
        <p:nvSpPr>
          <p:cNvPr id="4" name="Rectangle 3"/>
          <p:cNvSpPr/>
          <p:nvPr/>
        </p:nvSpPr>
        <p:spPr bwMode="auto">
          <a:xfrm>
            <a:off x="1014083" y="14059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111419" y="1459869"/>
            <a:ext cx="3368928" cy="678327"/>
          </a:xfrm>
          <a:prstGeom prst="rect">
            <a:avLst/>
          </a:prstGeom>
          <a:noFill/>
        </p:spPr>
        <p:txBody>
          <a:bodyPr wrap="square" rtlCol="0">
            <a:spAutoFit/>
          </a:bodyPr>
          <a:lstStyle/>
          <a:p>
            <a:pPr defTabSz="932536"/>
            <a:r>
              <a:rPr lang="en-US" sz="3808" b="1">
                <a:solidFill>
                  <a:srgbClr val="FFFFFF"/>
                </a:solidFill>
                <a:latin typeface="Segoe UI Semibold" panose="020B0702040204020203" pitchFamily="34" charset="0"/>
                <a:cs typeface="Segoe UI Semibold" panose="020B0702040204020203" pitchFamily="34" charset="0"/>
              </a:rPr>
              <a:t>ASP.NET </a:t>
            </a:r>
            <a:r>
              <a:rPr lang="en-US" sz="3808" b="1" smtClean="0">
                <a:solidFill>
                  <a:srgbClr val="FFFFFF"/>
                </a:solidFill>
                <a:latin typeface="Segoe UI Semibold" panose="020B0702040204020203" pitchFamily="34" charset="0"/>
                <a:cs typeface="Segoe UI Semibold" panose="020B0702040204020203" pitchFamily="34" charset="0"/>
              </a:rPr>
              <a:t>Core</a:t>
            </a:r>
            <a:endParaRPr lang="en-US" sz="3808"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760212" y="27999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014084" y="27999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014084" y="28651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5930215" y="28651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a:solidFill>
                  <a:srgbClr val="FFFFFF"/>
                </a:solidFill>
                <a:latin typeface="Segoe UI Semibold" panose="020B0702040204020203" pitchFamily="34" charset="0"/>
                <a:cs typeface="Segoe UI Semibold" panose="020B0702040204020203" pitchFamily="34" charset="0"/>
              </a:rPr>
              <a:t>Core 5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536513" y="21065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080592" y="34492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5795883" y="34450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12564662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639" y="295275"/>
            <a:ext cx="11889564" cy="917575"/>
          </a:xfrm>
        </p:spPr>
        <p:txBody>
          <a:bodyPr/>
          <a:lstStyle/>
          <a:p>
            <a:r>
              <a:rPr lang="en-US" dirty="0">
                <a:solidFill>
                  <a:schemeClr val="bg1"/>
                </a:solidFill>
              </a:rPr>
              <a:t>ASP.NET 2015 in a Nutshell</a:t>
            </a:r>
          </a:p>
        </p:txBody>
      </p:sp>
      <p:sp>
        <p:nvSpPr>
          <p:cNvPr id="28" name="Rectangle 27"/>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a:solidFill>
                  <a:srgbClr val="FFFFFF"/>
                </a:solidFill>
                <a:latin typeface="Segoe UI Semibold" panose="020B0702040204020203" pitchFamily="34" charset="0"/>
                <a:cs typeface="Segoe UI Semibold" panose="020B0702040204020203" pitchFamily="34" charset="0"/>
              </a:rPr>
              <a:t>Core 5</a:t>
            </a:r>
            <a:r>
              <a:rPr lang="en-US" sz="2800" b="1" dirty="0">
                <a:solidFill>
                  <a:srgbClr val="FFFFFF"/>
                </a:solidFill>
                <a:latin typeface="Segoe UI Semibold" panose="020B0702040204020203" pitchFamily="34" charset="0"/>
                <a:cs typeface="Segoe UI Semibold" panose="020B0702040204020203" pitchFamily="34" charset="0"/>
              </a:rPr>
              <a:t> </a:t>
            </a: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37" name="Rectangle 36"/>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38" name="Rectangle 37"/>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42" name="Rectangle 41"/>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5</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966" y="152298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902" y="152298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966" y="314276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902" y="314276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966" y="4762547"/>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3"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902" y="4762547"/>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225581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solidFill>
                  <a:schemeClr val="bg1"/>
                </a:solidFill>
              </a:rPr>
              <a:t>Tools for any developer and any app</a:t>
            </a:r>
          </a:p>
        </p:txBody>
      </p:sp>
      <p:sp>
        <p:nvSpPr>
          <p:cNvPr id="28" name="Rectangle 27"/>
          <p:cNvSpPr/>
          <p:nvPr/>
        </p:nvSpPr>
        <p:spPr bwMode="auto">
          <a:xfrm>
            <a:off x="673555" y="1386746"/>
            <a:ext cx="10719528" cy="1663148"/>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grpSp>
        <p:nvGrpSpPr>
          <p:cNvPr id="16" name="Group 15"/>
          <p:cNvGrpSpPr/>
          <p:nvPr/>
        </p:nvGrpSpPr>
        <p:grpSpPr>
          <a:xfrm>
            <a:off x="919933" y="1467140"/>
            <a:ext cx="1517958" cy="1324442"/>
            <a:chOff x="10404342" y="1920240"/>
            <a:chExt cx="1548397" cy="1351000"/>
          </a:xfrm>
        </p:grpSpPr>
        <p:sp>
          <p:nvSpPr>
            <p:cNvPr id="27" name="TextBox 26"/>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noFill/>
            <a:ln>
              <a:noFill/>
            </a:ln>
            <a:extLst/>
          </p:spPr>
        </p:pic>
      </p:grpSp>
      <p:grpSp>
        <p:nvGrpSpPr>
          <p:cNvPr id="17" name="Group 16"/>
          <p:cNvGrpSpPr/>
          <p:nvPr/>
        </p:nvGrpSpPr>
        <p:grpSpPr>
          <a:xfrm>
            <a:off x="3355814" y="1467141"/>
            <a:ext cx="1927313" cy="1324441"/>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5967190" y="230570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8561" y="1507460"/>
            <a:ext cx="1046952" cy="1046952"/>
          </a:xfrm>
          <a:prstGeom prst="rect">
            <a:avLst/>
          </a:prstGeom>
        </p:spPr>
      </p:pic>
      <p:sp>
        <p:nvSpPr>
          <p:cNvPr id="32" name="TextBox 31"/>
          <p:cNvSpPr txBox="1"/>
          <p:nvPr/>
        </p:nvSpPr>
        <p:spPr>
          <a:xfrm>
            <a:off x="8435913" y="2305708"/>
            <a:ext cx="2582170"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Command</a:t>
            </a:r>
            <a:r>
              <a:rPr kumimoji="0" lang="en-US" sz="1500" b="0" i="0" u="none" strike="noStrike" kern="0" cap="none" spc="0" normalizeH="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 Line Interface</a:t>
            </a:r>
            <a:endPar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endParaRPr>
          </a:p>
        </p:txBody>
      </p:sp>
      <p:sp>
        <p:nvSpPr>
          <p:cNvPr id="34" name="Rectangle 33"/>
          <p:cNvSpPr/>
          <p:nvPr/>
        </p:nvSpPr>
        <p:spPr bwMode="auto">
          <a:xfrm>
            <a:off x="2568619" y="313028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73555" y="313028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568619" y="471486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73555" y="471486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842" y="1734780"/>
            <a:ext cx="592312" cy="592312"/>
          </a:xfrm>
          <a:prstGeom prst="rect">
            <a:avLst/>
          </a:prstGeom>
        </p:spPr>
      </p:pic>
    </p:spTree>
    <p:extLst>
      <p:ext uri="{BB962C8B-B14F-4D97-AF65-F5344CB8AC3E}">
        <p14:creationId xmlns:p14="http://schemas.microsoft.com/office/powerpoint/2010/main" val="3546854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r>
              <a:rPr lang="en-US" dirty="0"/>
              <a:t/>
            </a:r>
            <a:br>
              <a:rPr lang="en-US" dirty="0"/>
            </a:br>
            <a:r>
              <a:rPr lang="en-US" sz="4705"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3798" y="4397551"/>
            <a:ext cx="811629" cy="8242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8562" y="4601506"/>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OS X</a:t>
            </a:r>
          </a:p>
        </p:txBody>
      </p:sp>
      <p:sp>
        <p:nvSpPr>
          <p:cNvPr id="12" name="TextBox 11"/>
          <p:cNvSpPr txBox="1"/>
          <p:nvPr/>
        </p:nvSpPr>
        <p:spPr>
          <a:xfrm>
            <a:off x="3106138" y="4601505"/>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973" y="4199050"/>
            <a:ext cx="1226449" cy="12264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019" y="4230099"/>
            <a:ext cx="1195400" cy="1195400"/>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91571" y="4549531"/>
            <a:ext cx="717789" cy="571855"/>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2720" y="4400127"/>
            <a:ext cx="735841" cy="88300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1" y="4258504"/>
            <a:ext cx="1112750" cy="1112750"/>
          </a:xfrm>
          <a:prstGeom prst="rect">
            <a:avLst/>
          </a:prstGeom>
        </p:spPr>
      </p:pic>
    </p:spTree>
    <p:extLst>
      <p:ext uri="{BB962C8B-B14F-4D97-AF65-F5344CB8AC3E}">
        <p14:creationId xmlns:p14="http://schemas.microsoft.com/office/powerpoint/2010/main" val="1664609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83" name="Rectangle 82"/>
          <p:cNvSpPr/>
          <p:nvPr/>
        </p:nvSpPr>
        <p:spPr bwMode="auto">
          <a:xfrm>
            <a:off x="777776" y="1835412"/>
            <a:ext cx="10762973" cy="3997438"/>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chemeClr val="accent1">
              <a:lumMod val="75000"/>
            </a:schemeClr>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sp>
        <p:nvSpPr>
          <p:cNvPr id="55" name="TextBox 54"/>
          <p:cNvSpPr txBox="1"/>
          <p:nvPr/>
        </p:nvSpPr>
        <p:spPr>
          <a:xfrm>
            <a:off x="931493"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New .NET native tools</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HoloLens / Xbox support</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Coming soon: Runtime application analysis</a:t>
            </a:r>
          </a:p>
          <a:p>
            <a:pPr lvl="0" algn="l"/>
            <a:endParaRPr lang="en-US" sz="1568" dirty="0">
              <a:latin typeface="Segoe UI" panose="020B0502040204020203" pitchFamily="34" charset="0"/>
              <a:cs typeface="Segoe UI" panose="020B0502040204020203" pitchFamily="34" charset="0"/>
            </a:endParaRPr>
          </a:p>
        </p:txBody>
      </p:sp>
      <p:sp>
        <p:nvSpPr>
          <p:cNvPr id="58" name="TextBox 57"/>
          <p:cNvSpPr txBox="1"/>
          <p:nvPr/>
        </p:nvSpPr>
        <p:spPr>
          <a:xfrm>
            <a:off x="4458779"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WPF improvements like per-monitor DPI and soft keyboard support</a:t>
            </a:r>
          </a:p>
          <a:p>
            <a:pPr marL="285750" lvl="0" indent="-285750" algn="l">
              <a:buFont typeface="Arial" panose="020B0604020202020204" pitchFamily="34" charset="0"/>
              <a:buChar char="•"/>
            </a:pPr>
            <a:r>
              <a:rPr lang="en-US" sz="1568" dirty="0" err="1">
                <a:latin typeface="Segoe UI" panose="020B0502040204020203" pitchFamily="34" charset="0"/>
                <a:cs typeface="Segoe UI" panose="020B0502040204020203" pitchFamily="34" charset="0"/>
              </a:rPr>
              <a:t>ClickOnce</a:t>
            </a:r>
            <a:r>
              <a:rPr lang="en-US" sz="1568" dirty="0">
                <a:latin typeface="Segoe UI" panose="020B0502040204020203" pitchFamily="34" charset="0"/>
                <a:cs typeface="Segoe UI" panose="020B0502040204020203" pitchFamily="34" charset="0"/>
              </a:rPr>
              <a:t>—TLS 1.1/1.2 support</a:t>
            </a:r>
          </a:p>
        </p:txBody>
      </p:sp>
      <p:sp>
        <p:nvSpPr>
          <p:cNvPr id="59" name="TextBox 58"/>
          <p:cNvSpPr txBox="1"/>
          <p:nvPr/>
        </p:nvSpPr>
        <p:spPr>
          <a:xfrm>
            <a:off x="7986065"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edit-and-continue</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Desktop to UWP bridge (“Centennial”)</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language service updates</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Cryptography enhancements</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60" name="TextBox 59"/>
          <p:cNvSpPr txBox="1"/>
          <p:nvPr/>
        </p:nvSpPr>
        <p:spPr>
          <a:xfrm>
            <a:off x="931493" y="2863699"/>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lgn="l">
              <a:defRPr/>
            </a:pPr>
            <a:r>
              <a:rPr lang="en-US" sz="1400" b="1" dirty="0">
                <a:latin typeface="Segoe UI" panose="020B0502040204020203" pitchFamily="34" charset="0"/>
                <a:cs typeface="Segoe UI" panose="020B0502040204020203" pitchFamily="34" charset="0"/>
              </a:rPr>
              <a:t>UNIVERSAL WINDOWS PLATFORM</a:t>
            </a:r>
          </a:p>
        </p:txBody>
      </p:sp>
      <p:sp>
        <p:nvSpPr>
          <p:cNvPr id="61" name="TextBox 60"/>
          <p:cNvSpPr txBox="1"/>
          <p:nvPr/>
        </p:nvSpPr>
        <p:spPr>
          <a:xfrm>
            <a:off x="4458778" y="2863698"/>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DESKTOP DEVELOPMENT</a:t>
            </a:r>
          </a:p>
        </p:txBody>
      </p:sp>
      <p:sp>
        <p:nvSpPr>
          <p:cNvPr id="62" name="TextBox 61"/>
          <p:cNvSpPr txBox="1"/>
          <p:nvPr/>
        </p:nvSpPr>
        <p:spPr>
          <a:xfrm>
            <a:off x="7986065" y="2863697"/>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COMMON</a:t>
            </a:r>
          </a:p>
        </p:txBody>
      </p:sp>
    </p:spTree>
    <p:extLst>
      <p:ext uri="{BB962C8B-B14F-4D97-AF65-F5344CB8AC3E}">
        <p14:creationId xmlns:p14="http://schemas.microsoft.com/office/powerpoint/2010/main" val="38148905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5" name="TextBox 54"/>
          <p:cNvSpPr txBox="1"/>
          <p:nvPr/>
        </p:nvSpPr>
        <p:spPr>
          <a:xfrm>
            <a:off x="510396" y="1976860"/>
            <a:ext cx="10830704" cy="428476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New open source and cross-platform .NET runtime and library stack</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High performance, including native compilation</a:t>
            </a:r>
          </a:p>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New set of command-line tools—“.NET Core CLI”—for compiling and publishing apps</a:t>
            </a:r>
          </a:p>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Supports app local, “shared framework,” and Docker deployment</a:t>
            </a:r>
          </a:p>
        </p:txBody>
      </p:sp>
      <p:sp>
        <p:nvSpPr>
          <p:cNvPr id="10" name="TextBox 9"/>
          <p:cNvSpPr txBox="1"/>
          <p:nvPr/>
        </p:nvSpPr>
        <p:spPr>
          <a:xfrm>
            <a:off x="510396" y="1189176"/>
            <a:ext cx="10830704" cy="78768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2800" b="1" dirty="0">
                <a:latin typeface="Segoe UI" panose="020B0502040204020203" pitchFamily="34" charset="0"/>
                <a:cs typeface="Segoe UI" panose="020B0502040204020203" pitchFamily="34" charset="0"/>
              </a:rPr>
              <a:t>.NET CORE</a:t>
            </a:r>
          </a:p>
        </p:txBody>
      </p:sp>
    </p:spTree>
    <p:extLst>
      <p:ext uri="{BB962C8B-B14F-4D97-AF65-F5344CB8AC3E}">
        <p14:creationId xmlns:p14="http://schemas.microsoft.com/office/powerpoint/2010/main" val="3501152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9" name="TextBox 58"/>
          <p:cNvSpPr txBox="1"/>
          <p:nvPr/>
        </p:nvSpPr>
        <p:spPr>
          <a:xfrm>
            <a:off x="525776" y="2009705"/>
            <a:ext cx="10701024" cy="44164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ASP.NET Core builds on top of .NET Core</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Single framework for web pages, services, and </a:t>
            </a:r>
            <a:r>
              <a:rPr lang="en-US" sz="2800" dirty="0" err="1">
                <a:latin typeface="Segoe UI" panose="020B0502040204020203" pitchFamily="34" charset="0"/>
                <a:cs typeface="Segoe UI" panose="020B0502040204020203" pitchFamily="34" charset="0"/>
              </a:rPr>
              <a:t>microservices</a:t>
            </a:r>
            <a:endParaRPr lang="en-US" sz="2800" dirty="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Introduces concept of middleware pipeline, enabling you to inject as little or much functionality as needed</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Fully integrates with CLI tooling and uses the shared framework</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Takes advantage of .NET Core performance and includes a very high performance web server, built on </a:t>
            </a:r>
            <a:r>
              <a:rPr lang="en-US" sz="2800" dirty="0" err="1">
                <a:latin typeface="Segoe UI" panose="020B0502040204020203" pitchFamily="34" charset="0"/>
                <a:cs typeface="Segoe UI" panose="020B0502040204020203" pitchFamily="34" charset="0"/>
              </a:rPr>
              <a:t>LibUV</a:t>
            </a:r>
            <a:endParaRPr lang="en-US" sz="2800" dirty="0">
              <a:latin typeface="Segoe UI" panose="020B0502040204020203" pitchFamily="34" charset="0"/>
              <a:cs typeface="Segoe UI" panose="020B0502040204020203" pitchFamily="34" charset="0"/>
            </a:endParaRPr>
          </a:p>
          <a:p>
            <a:pPr lvl="0" algn="l"/>
            <a:endParaRPr lang="en-US" sz="2800"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280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1" name="TextBox 10"/>
          <p:cNvSpPr txBox="1"/>
          <p:nvPr/>
        </p:nvSpPr>
        <p:spPr>
          <a:xfrm>
            <a:off x="525776" y="1189176"/>
            <a:ext cx="10701024" cy="82052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2800" b="1" dirty="0">
                <a:latin typeface="Segoe UI" panose="020B0502040204020203" pitchFamily="34" charset="0"/>
                <a:cs typeface="Segoe UI" panose="020B0502040204020203" pitchFamily="34" charset="0"/>
              </a:rPr>
              <a:t>ASP.NET CORE</a:t>
            </a:r>
          </a:p>
        </p:txBody>
      </p:sp>
    </p:spTree>
    <p:extLst>
      <p:ext uri="{BB962C8B-B14F-4D97-AF65-F5344CB8AC3E}">
        <p14:creationId xmlns:p14="http://schemas.microsoft.com/office/powerpoint/2010/main" val="21184345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83" name="Rectangle 82"/>
          <p:cNvSpPr/>
          <p:nvPr/>
        </p:nvSpPr>
        <p:spPr bwMode="auto">
          <a:xfrm>
            <a:off x="777776" y="1835412"/>
            <a:ext cx="10762973" cy="3832732"/>
          </a:xfrm>
          <a:prstGeom prst="rect">
            <a:avLst/>
          </a:prstGeom>
          <a:solidFill>
            <a:srgbClr val="FF8C00"/>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rgbClr val="BF6900"/>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sp>
        <p:nvSpPr>
          <p:cNvPr id="9" name="TextBox 8"/>
          <p:cNvSpPr txBox="1"/>
          <p:nvPr/>
        </p:nvSpPr>
        <p:spPr>
          <a:xfrm>
            <a:off x="904096"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SDK now open source as part of .NET Foundation</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updates</a:t>
            </a:r>
          </a:p>
          <a:p>
            <a:pPr lvl="0" algn="l"/>
            <a:endParaRPr lang="en-US" sz="1568" dirty="0">
              <a:latin typeface="Segoe UI" panose="020B0502040204020203" pitchFamily="34" charset="0"/>
              <a:cs typeface="Segoe UI" panose="020B0502040204020203" pitchFamily="34" charset="0"/>
            </a:endParaRPr>
          </a:p>
        </p:txBody>
      </p:sp>
      <p:sp>
        <p:nvSpPr>
          <p:cNvPr id="10" name="TextBox 9"/>
          <p:cNvSpPr txBox="1"/>
          <p:nvPr/>
        </p:nvSpPr>
        <p:spPr>
          <a:xfrm>
            <a:off x="4431382"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Simulator</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USB Remoting</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previewer</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Test recorder for Visual Studio</a:t>
            </a:r>
          </a:p>
        </p:txBody>
      </p:sp>
      <p:sp>
        <p:nvSpPr>
          <p:cNvPr id="11" name="TextBox 10"/>
          <p:cNvSpPr txBox="1"/>
          <p:nvPr/>
        </p:nvSpPr>
        <p:spPr>
          <a:xfrm>
            <a:off x="7958668"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Visual Studio Team Services, </a:t>
            </a:r>
            <a:r>
              <a:rPr lang="en-US" sz="1568" dirty="0" err="1">
                <a:latin typeface="Segoe UI" panose="020B0502040204020203" pitchFamily="34" charset="0"/>
                <a:cs typeface="Segoe UI" panose="020B0502040204020203" pitchFamily="34" charset="0"/>
              </a:rPr>
              <a:t>HockeyApp</a:t>
            </a:r>
            <a:r>
              <a:rPr lang="en-US" sz="1568" dirty="0">
                <a:latin typeface="Segoe UI" panose="020B0502040204020203" pitchFamily="34" charset="0"/>
                <a:cs typeface="Segoe UI" panose="020B0502040204020203" pitchFamily="34" charset="0"/>
              </a:rPr>
              <a:t> and Xamarin Test Cloud integration</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2" name="TextBox 11"/>
          <p:cNvSpPr txBox="1"/>
          <p:nvPr/>
        </p:nvSpPr>
        <p:spPr>
          <a:xfrm>
            <a:off x="904095" y="2854643"/>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CORE PLATFORM</a:t>
            </a:r>
          </a:p>
        </p:txBody>
      </p:sp>
      <p:sp>
        <p:nvSpPr>
          <p:cNvPr id="13" name="TextBox 12"/>
          <p:cNvSpPr txBox="1"/>
          <p:nvPr/>
        </p:nvSpPr>
        <p:spPr>
          <a:xfrm>
            <a:off x="4431381" y="2854642"/>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TOOLS</a:t>
            </a:r>
          </a:p>
        </p:txBody>
      </p:sp>
      <p:sp>
        <p:nvSpPr>
          <p:cNvPr id="14" name="TextBox 13"/>
          <p:cNvSpPr txBox="1"/>
          <p:nvPr/>
        </p:nvSpPr>
        <p:spPr>
          <a:xfrm>
            <a:off x="7958666" y="2854641"/>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LIFECYCLE</a:t>
            </a:r>
          </a:p>
        </p:txBody>
      </p:sp>
    </p:spTree>
    <p:extLst>
      <p:ext uri="{BB962C8B-B14F-4D97-AF65-F5344CB8AC3E}">
        <p14:creationId xmlns:p14="http://schemas.microsoft.com/office/powerpoint/2010/main" val="39497590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1022350" y="4868863"/>
            <a:ext cx="10515600" cy="517065"/>
          </a:xfrm>
        </p:spPr>
        <p:txBody>
          <a:bodyPr/>
          <a:lstStyle/>
          <a:p>
            <a:r>
              <a:rPr lang="en-US" dirty="0">
                <a:solidFill>
                  <a:schemeClr val="tx1"/>
                </a:solidFill>
                <a:latin typeface="Segoe UI Light" panose="020B0502040204020203" pitchFamily="34" charset="0"/>
                <a:cs typeface="Segoe UI Light" panose="020B0502040204020203" pitchFamily="34" charset="0"/>
              </a:rPr>
              <a:t>Timeline </a:t>
            </a:r>
          </a:p>
        </p:txBody>
      </p:sp>
    </p:spTree>
    <p:extLst>
      <p:ext uri="{BB962C8B-B14F-4D97-AF65-F5344CB8AC3E}">
        <p14:creationId xmlns:p14="http://schemas.microsoft.com/office/powerpoint/2010/main" val="381396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5030" y="1279835"/>
            <a:ext cx="11534245" cy="3905887"/>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6623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5" y="3405725"/>
              <a:ext cx="84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4" y="3405725"/>
              <a:ext cx="6591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1"/>
              <a:ext cx="124619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sp>
        <p:nvSpPr>
          <p:cNvPr id="14" name="TextBox 13"/>
          <p:cNvSpPr txBox="1"/>
          <p:nvPr/>
        </p:nvSpPr>
        <p:spPr>
          <a:xfrm>
            <a:off x="307721" y="662051"/>
            <a:ext cx="2276714"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lumMod val="65000"/>
                    <a:lumOff val="35000"/>
                  </a:schemeClr>
                </a:solidFill>
                <a:latin typeface="+mj-lt"/>
              </a:rPr>
              <a:t>Shared Source</a:t>
            </a:r>
            <a:r>
              <a:rPr lang="en-US" sz="1600" dirty="0">
                <a:solidFill>
                  <a:schemeClr val="bg1">
                    <a:lumMod val="65000"/>
                    <a:lumOff val="35000"/>
                  </a:schemeClr>
                </a:solidFill>
                <a:latin typeface="+mj-lt"/>
              </a:rPr>
              <a:t> </a:t>
            </a:r>
            <a:r>
              <a:rPr lang="en-US" sz="1600">
                <a:solidFill>
                  <a:schemeClr val="bg1">
                    <a:lumMod val="65000"/>
                    <a:lumOff val="35000"/>
                  </a:schemeClr>
                </a:solidFill>
                <a:latin typeface="+mj-lt"/>
              </a:rPr>
              <a:t>“</a:t>
            </a:r>
            <a:r>
              <a:rPr lang="en-US" sz="1600" dirty="0">
                <a:solidFill>
                  <a:schemeClr val="bg1">
                    <a:lumMod val="65000"/>
                    <a:lumOff val="35000"/>
                  </a:schemeClr>
                </a:solidFill>
                <a:latin typeface="+mj-lt"/>
              </a:rPr>
              <a:t>Rotor</a:t>
            </a:r>
            <a:r>
              <a:rPr lang="en-US" sz="1600">
                <a:solidFill>
                  <a:schemeClr val="bg1">
                    <a:lumMod val="65000"/>
                    <a:lumOff val="35000"/>
                  </a:schemeClr>
                </a:solidFill>
                <a:latin typeface="+mj-lt"/>
              </a:rPr>
              <a:t>”</a:t>
            </a:r>
            <a:endParaRPr lang="en-US" sz="1600" dirty="0">
              <a:solidFill>
                <a:schemeClr val="bg1">
                  <a:lumMod val="65000"/>
                  <a:lumOff val="35000"/>
                </a:schemeClr>
              </a:solidFill>
              <a:latin typeface="+mj-lt"/>
            </a:endParaRPr>
          </a:p>
        </p:txBody>
      </p:sp>
      <p:sp>
        <p:nvSpPr>
          <p:cNvPr id="15" name="TextBox 14"/>
          <p:cNvSpPr txBox="1"/>
          <p:nvPr/>
        </p:nvSpPr>
        <p:spPr>
          <a:xfrm>
            <a:off x="2975540" y="5286441"/>
            <a:ext cx="8822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Mono</a:t>
            </a:r>
          </a:p>
        </p:txBody>
      </p:sp>
      <p:sp>
        <p:nvSpPr>
          <p:cNvPr id="16" name="TextBox 15"/>
          <p:cNvSpPr txBox="1"/>
          <p:nvPr/>
        </p:nvSpPr>
        <p:spPr>
          <a:xfrm>
            <a:off x="4079573" y="762769"/>
            <a:ext cx="23744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Reference </a:t>
            </a:r>
            <a:r>
              <a:rPr lang="en-US" sz="1600" dirty="0">
                <a:solidFill>
                  <a:schemeClr val="bg1">
                    <a:lumMod val="65000"/>
                    <a:lumOff val="35000"/>
                  </a:schemeClr>
                </a:solidFill>
                <a:latin typeface="+mj-lt"/>
              </a:rPr>
              <a:t>Source</a:t>
            </a:r>
            <a:r>
              <a:rPr lang="en-US" sz="1600">
                <a:solidFill>
                  <a:schemeClr val="bg1">
                    <a:lumMod val="65000"/>
                    <a:lumOff val="35000"/>
                  </a:schemeClr>
                </a:solidFill>
                <a:latin typeface="+mj-lt"/>
              </a:rPr>
              <a:t> </a:t>
            </a:r>
            <a:endParaRPr lang="en-US" sz="1600" dirty="0">
              <a:solidFill>
                <a:schemeClr val="bg1">
                  <a:lumMod val="65000"/>
                  <a:lumOff val="35000"/>
                </a:schemeClr>
              </a:solidFill>
              <a:latin typeface="+mj-lt"/>
            </a:endParaRPr>
          </a:p>
        </p:txBody>
      </p:sp>
      <p:sp>
        <p:nvSpPr>
          <p:cNvPr id="17" name="TextBox 16"/>
          <p:cNvSpPr txBox="1"/>
          <p:nvPr/>
        </p:nvSpPr>
        <p:spPr>
          <a:xfrm>
            <a:off x="6212152" y="5185721"/>
            <a:ext cx="2418675"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ASP.NET Open Sourced </a:t>
            </a:r>
          </a:p>
          <a:p>
            <a:pPr>
              <a:lnSpc>
                <a:spcPct val="90000"/>
              </a:lnSpc>
              <a:spcAft>
                <a:spcPts val="600"/>
              </a:spcAft>
            </a:pPr>
            <a:r>
              <a:rPr lang="en-US" sz="1600" dirty="0" err="1">
                <a:solidFill>
                  <a:schemeClr val="bg1">
                    <a:lumMod val="65000"/>
                    <a:lumOff val="35000"/>
                  </a:schemeClr>
                </a:solidFill>
                <a:latin typeface="+mj-lt"/>
              </a:rPr>
              <a:t>TypeScript</a:t>
            </a:r>
            <a:endParaRPr lang="en-US" sz="1600" dirty="0">
              <a:solidFill>
                <a:schemeClr val="bg1">
                  <a:lumMod val="65000"/>
                  <a:lumOff val="35000"/>
                </a:schemeClr>
              </a:solidFill>
              <a:latin typeface="+mj-lt"/>
            </a:endParaRPr>
          </a:p>
        </p:txBody>
      </p:sp>
      <p:sp>
        <p:nvSpPr>
          <p:cNvPr id="18" name="TextBox 17"/>
          <p:cNvSpPr txBox="1"/>
          <p:nvPr/>
        </p:nvSpPr>
        <p:spPr>
          <a:xfrm>
            <a:off x="7727031" y="228251"/>
            <a:ext cx="2728760"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Foundation </a:t>
            </a:r>
          </a:p>
          <a:p>
            <a:pPr algn="ct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Core - Open </a:t>
            </a:r>
            <a:r>
              <a:rPr lang="en-US" sz="1600" dirty="0">
                <a:solidFill>
                  <a:schemeClr val="bg1">
                    <a:lumMod val="65000"/>
                    <a:lumOff val="35000"/>
                  </a:schemeClr>
                </a:solidFill>
                <a:latin typeface="+mj-lt"/>
              </a:rPr>
              <a:t>Sourced </a:t>
            </a:r>
          </a:p>
          <a:p>
            <a:pPr algn="ctr">
              <a:lnSpc>
                <a:spcPct val="90000"/>
              </a:lnSpc>
              <a:spcAft>
                <a:spcPts val="600"/>
              </a:spcAft>
            </a:pPr>
            <a:r>
              <a:rPr lang="en-US" sz="1600" dirty="0">
                <a:solidFill>
                  <a:schemeClr val="bg1">
                    <a:lumMod val="65000"/>
                    <a:lumOff val="35000"/>
                  </a:schemeClr>
                </a:solidFill>
                <a:latin typeface="+mj-lt"/>
              </a:rPr>
              <a:t>Roslyn </a:t>
            </a:r>
          </a:p>
        </p:txBody>
      </p:sp>
      <p:sp>
        <p:nvSpPr>
          <p:cNvPr id="19" name="TextBox 18"/>
          <p:cNvSpPr txBox="1"/>
          <p:nvPr/>
        </p:nvSpPr>
        <p:spPr>
          <a:xfrm>
            <a:off x="9615910" y="5286441"/>
            <a:ext cx="2564548"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Core everywhere</a:t>
            </a:r>
          </a:p>
          <a:p>
            <a:pPr algn="ctr">
              <a:lnSpc>
                <a:spcPct val="90000"/>
              </a:lnSpc>
              <a:spcAft>
                <a:spcPts val="600"/>
              </a:spcAft>
            </a:pPr>
            <a:r>
              <a:rPr lang="en-US" sz="1600" dirty="0">
                <a:solidFill>
                  <a:schemeClr val="bg1">
                    <a:lumMod val="65000"/>
                    <a:lumOff val="35000"/>
                  </a:schemeClr>
                </a:solidFill>
                <a:latin typeface="+mj-lt"/>
              </a:rPr>
              <a:t>Xamarin OSS</a:t>
            </a:r>
          </a:p>
          <a:p>
            <a:pPr algn="ctr">
              <a:lnSpc>
                <a:spcPct val="90000"/>
              </a:lnSpc>
              <a:spcAft>
                <a:spcPts val="600"/>
              </a:spcAft>
            </a:pPr>
            <a:r>
              <a:rPr lang="en-US" sz="16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1362332482"/>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Flexibility Of .NET Core  </a:t>
            </a:r>
          </a:p>
        </p:txBody>
      </p:sp>
      <p:sp>
        <p:nvSpPr>
          <p:cNvPr id="5" name="Text Placeholder 4"/>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Creating  More Opportunities</a:t>
            </a:r>
          </a:p>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5363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985" y="1607375"/>
            <a:ext cx="4363804" cy="615522"/>
          </a:xfrm>
        </p:spPr>
        <p:txBody>
          <a:bodyPr/>
          <a:lstStyle/>
          <a:p>
            <a:pPr>
              <a:spcBef>
                <a:spcPts val="882"/>
              </a:spcBef>
              <a:spcAft>
                <a:spcPts val="3431"/>
              </a:spcAft>
            </a:pPr>
            <a:r>
              <a:rPr lang="en-US" sz="3137"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21298"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7366" y="2915175"/>
            <a:ext cx="372305" cy="368687"/>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chemeClr val="bg1"/>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30079"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21298"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8613" y="1686439"/>
            <a:ext cx="417942" cy="53950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chemeClr val="bg1"/>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30079"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862" y="1669757"/>
            <a:ext cx="592523" cy="54213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chemeClr val="bg1"/>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30079"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351" y="2915176"/>
            <a:ext cx="542037" cy="2994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solidFill>
                <a:schemeClr val="bg1"/>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985" y="2619985"/>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Seamless transition from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985" y="3801891"/>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Open source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8695" y="1607375"/>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8695" y="2591367"/>
            <a:ext cx="4534023"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2353"/>
              </a:spcAft>
              <a:buNone/>
            </a:pPr>
            <a:r>
              <a:rPr lang="en-US" sz="3137" dirty="0">
                <a:solidFill>
                  <a:schemeClr val="bg1"/>
                </a:solidFill>
                <a:latin typeface="Segoe UI Light" panose="020B0502040204020203" pitchFamily="34" charset="0"/>
                <a:cs typeface="Segoe UI Light" panose="020B0502040204020203" pitchFamily="34" charset="0"/>
              </a:rPr>
              <a:t>Choose your editors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8695" y="4019133"/>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chemeClr val="bg1"/>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8695" y="5154344"/>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chemeClr val="bg1"/>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512497" y="4055074"/>
            <a:ext cx="660757" cy="454420"/>
          </a:xfrm>
          <a:prstGeom prst="rect">
            <a:avLst/>
          </a:prstGeom>
        </p:spPr>
        <p:txBody>
          <a:bodyPr wrap="none">
            <a:spAutoFit/>
          </a:bodyPr>
          <a:lstStyle/>
          <a:p>
            <a:pPr algn="ctr" defTabSz="914192">
              <a:defRPr/>
            </a:pPr>
            <a:r>
              <a:rPr lang="en-US" sz="2353" dirty="0">
                <a:solidFill>
                  <a:schemeClr val="bg1"/>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21298"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1882" y="3935138"/>
            <a:ext cx="652970" cy="638876"/>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chemeClr val="bg1"/>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chemeClr val="bg1"/>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21298" y="5042796"/>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10708" y="5208667"/>
            <a:ext cx="407047" cy="452060"/>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chemeClr val="bg1"/>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chemeClr val="bg1"/>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8439" y="5392262"/>
            <a:ext cx="164968"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4979" y="5467745"/>
            <a:ext cx="163411"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8439" y="5544781"/>
            <a:ext cx="164968"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700" y="596900"/>
            <a:ext cx="184731" cy="369332"/>
          </a:xfrm>
          <a:prstGeom prst="rect">
            <a:avLst/>
          </a:prstGeom>
          <a:noFill/>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9988"/>
          <a:stretch/>
        </p:blipFill>
        <p:spPr>
          <a:xfrm>
            <a:off x="1655915" y="466725"/>
            <a:ext cx="8084898" cy="5705198"/>
          </a:xfrm>
          <a:prstGeom prst="rect">
            <a:avLst/>
          </a:prstGeom>
        </p:spPr>
      </p:pic>
    </p:spTree>
    <p:extLst>
      <p:ext uri="{BB962C8B-B14F-4D97-AF65-F5344CB8AC3E}">
        <p14:creationId xmlns:p14="http://schemas.microsoft.com/office/powerpoint/2010/main" val="1688582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37483" y="1"/>
            <a:ext cx="12466968" cy="6858000"/>
          </a:xfrm>
          <a:prstGeom prst="rect">
            <a:avLst/>
          </a:prstGeom>
        </p:spPr>
      </p:pic>
    </p:spTree>
    <p:extLst>
      <p:ext uri="{BB962C8B-B14F-4D97-AF65-F5344CB8AC3E}">
        <p14:creationId xmlns:p14="http://schemas.microsoft.com/office/powerpoint/2010/main" val="4116379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4883" y="1510830"/>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064883" y="3560457"/>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511" y="1510830"/>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73511" y="3560457"/>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6641" y="1510830"/>
            <a:ext cx="2276318" cy="188188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a:t>
            </a:r>
            <a:r>
              <a:rPr lang="en-US" sz="1959" b="1" kern="0" cap="all" dirty="0"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42" name="Pentagon 41"/>
          <p:cNvSpPr/>
          <p:nvPr/>
        </p:nvSpPr>
        <p:spPr bwMode="auto">
          <a:xfrm>
            <a:off x="4026641" y="3560457"/>
            <a:ext cx="2276318" cy="188188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CLOUD </a:t>
            </a:r>
            <a:r>
              <a:rPr lang="en-US" sz="1959" b="1" kern="0" cap="all" dirty="0"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288705" y="1510831"/>
            <a:ext cx="3593823" cy="3931510"/>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50"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2745"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0066" y="307314"/>
            <a:ext cx="11651870" cy="806131"/>
          </a:xfrm>
        </p:spPr>
        <p:txBody>
          <a:bodyPr/>
          <a:lstStyle/>
          <a:p>
            <a:r>
              <a:rPr lang="en-US" sz="4400"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 name="Group 91"/>
          <p:cNvGrpSpPr/>
          <p:nvPr/>
        </p:nvGrpSpPr>
        <p:grpSpPr>
          <a:xfrm>
            <a:off x="-50997" y="90373"/>
            <a:ext cx="11718109" cy="5371474"/>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4" y="3599007"/>
            <a:ext cx="2992107" cy="1198385"/>
          </a:xfrm>
          <a:prstGeom prst="rect">
            <a:avLst/>
          </a:prstGeom>
        </p:spPr>
        <p:txBody>
          <a:bodyPr wrap="square" lIns="179234" tIns="143387" rIns="179234" bIns="152349">
            <a:noAutofit/>
          </a:bodyPr>
          <a:lstStyle/>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94" y="5496644"/>
            <a:ext cx="11650218" cy="11581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endParaRPr lang="en-US" sz="1765"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3591" y="1772323"/>
            <a:ext cx="160653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1622" y="934205"/>
            <a:ext cx="4653838"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1058" y="2016507"/>
            <a:ext cx="2686633" cy="394082"/>
          </a:xfrm>
          <a:prstGeom prst="rect">
            <a:avLst/>
          </a:prstGeom>
        </p:spPr>
        <p:txBody>
          <a:bodyPr wrap="none">
            <a:spAutoFit/>
          </a:bodyPr>
          <a:lstStyle/>
          <a:p>
            <a:pPr defTabSz="914016"/>
            <a:r>
              <a:rPr lang="en-US" sz="1961"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5623" y="1320384"/>
            <a:ext cx="2324144" cy="523071"/>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4273" y="4581633"/>
            <a:ext cx="2531783" cy="461665"/>
          </a:xfrm>
          <a:prstGeom prst="rect">
            <a:avLst/>
          </a:prstGeom>
        </p:spPr>
        <p:txBody>
          <a:bodyPr wrap="none">
            <a:spAutoFit/>
          </a:bodyPr>
          <a:lstStyle/>
          <a:p>
            <a:pPr defTabSz="914016"/>
            <a:r>
              <a:rPr lang="en-US" sz="2400"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6965" y="3312873"/>
            <a:ext cx="2082031" cy="353843"/>
          </a:xfrm>
          <a:prstGeom prst="rect">
            <a:avLst/>
          </a:prstGeom>
        </p:spPr>
        <p:txBody>
          <a:bodyPr wrap="none">
            <a:spAutoFit/>
          </a:bodyPr>
          <a:lstStyle/>
          <a:p>
            <a:pPr defTabSz="914016"/>
            <a:r>
              <a:rPr lang="en-US" sz="1667"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6027" y="3459360"/>
            <a:ext cx="2015039" cy="400110"/>
          </a:xfrm>
          <a:prstGeom prst="rect">
            <a:avLst/>
          </a:prstGeom>
        </p:spPr>
        <p:txBody>
          <a:bodyPr wrap="none">
            <a:spAutoFit/>
          </a:bodyPr>
          <a:lstStyle/>
          <a:p>
            <a:pPr defTabSz="914016"/>
            <a:r>
              <a:rPr lang="en-US" sz="2000"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5406" y="1019358"/>
            <a:ext cx="1746512"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7904" y="1685755"/>
            <a:ext cx="1710020" cy="514756"/>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7996" y="4856054"/>
            <a:ext cx="886530" cy="34339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30356" y="1566893"/>
            <a:ext cx="47000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8750" y="4355340"/>
            <a:ext cx="2855698"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8343" y="4651446"/>
            <a:ext cx="229274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6824" y="3421715"/>
            <a:ext cx="2824619"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2812" y="1356179"/>
            <a:ext cx="2018501"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IdentityManager</a:t>
            </a:r>
            <a:endParaRPr lang="en-US" sz="1961"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50324" y="2311374"/>
            <a:ext cx="1291975"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70055" y="2197618"/>
            <a:ext cx="2021133"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4343" y="3136420"/>
            <a:ext cx="2285626"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50370" y="2183169"/>
            <a:ext cx="1099669"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2329" y="1621810"/>
            <a:ext cx="2305183"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6058" y="5011966"/>
            <a:ext cx="2915478" cy="369332"/>
          </a:xfrm>
          <a:prstGeom prst="rect">
            <a:avLst/>
          </a:prstGeom>
        </p:spPr>
        <p:txBody>
          <a:bodyPr wrap="none">
            <a:spAutoFit/>
          </a:bodyPr>
          <a:lstStyle/>
          <a:p>
            <a:pPr defTabSz="914016"/>
            <a:r>
              <a:rPr lang="en-US"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5521" y="2840894"/>
            <a:ext cx="136127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61847" y="1940211"/>
            <a:ext cx="1149674" cy="574644"/>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Kudu</a:t>
            </a:r>
          </a:p>
          <a:p>
            <a:pPr defTabSz="914016"/>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9129" y="1002451"/>
            <a:ext cx="1139895" cy="406208"/>
          </a:xfrm>
          <a:prstGeom prst="rect">
            <a:avLst/>
          </a:prstGeom>
        </p:spPr>
        <p:txBody>
          <a:bodyPr wrap="none">
            <a:spAutoFit/>
          </a:bodyPr>
          <a:lstStyle/>
          <a:p>
            <a:pPr defTabSz="914016"/>
            <a:r>
              <a:rPr lang="en-US" sz="2000" dirty="0" err="1">
                <a:solidFill>
                  <a:srgbClr val="FFFFFF"/>
                </a:solidFill>
                <a:latin typeface="Segoe UI" panose="020B0502040204020203" pitchFamily="34" charset="0"/>
                <a:cs typeface="Segoe UI" panose="020B0502040204020203" pitchFamily="34" charset="0"/>
              </a:rPr>
              <a:t>MSBuild</a:t>
            </a:r>
            <a:endParaRPr lang="en-US" sz="2000"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9086" y="3611673"/>
            <a:ext cx="635008" cy="331585"/>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9174" y="5068044"/>
            <a:ext cx="673582"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4651" y="2986736"/>
            <a:ext cx="3119124" cy="461665"/>
          </a:xfrm>
          <a:prstGeom prst="rect">
            <a:avLst/>
          </a:prstGeom>
        </p:spPr>
        <p:txBody>
          <a:bodyPr wrap="none">
            <a:spAutoFit/>
          </a:bodyPr>
          <a:lstStyle/>
          <a:p>
            <a:pPr defTabSz="914016"/>
            <a:r>
              <a:rPr lang="en-US" sz="2400" dirty="0" err="1">
                <a:solidFill>
                  <a:srgbClr val="FFFFFF"/>
                </a:solidFill>
                <a:latin typeface="Segoe UI" panose="020B0502040204020203" pitchFamily="34" charset="0"/>
                <a:cs typeface="Segoe UI" panose="020B0502040204020203" pitchFamily="34" charset="0"/>
              </a:rPr>
              <a:t>WorldWide</a:t>
            </a:r>
            <a:r>
              <a:rPr lang="en-US" sz="2400"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6711" y="5579444"/>
            <a:ext cx="2836089" cy="966746"/>
          </a:xfrm>
          <a:prstGeom prst="rect">
            <a:avLst/>
          </a:prstGeom>
          <a:solidFill>
            <a:srgbClr val="B4009E"/>
          </a:solidFill>
        </p:spPr>
        <p:txBody>
          <a:bodyPr vert="horz" lIns="9144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Practices</a:t>
            </a:r>
            <a:endParaRPr lang="en-US" sz="1000" dirty="0">
              <a:solidFill>
                <a:schemeClr val="bg1"/>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5272" y="5574865"/>
            <a:ext cx="2806959" cy="971325"/>
          </a:xfrm>
          <a:prstGeom prst="rect">
            <a:avLst/>
          </a:prstGeom>
          <a:solidFill>
            <a:srgbClr val="D83B01"/>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Visibility</a:t>
            </a:r>
            <a:endParaRPr lang="en-US" sz="2800" dirty="0">
              <a:solidFill>
                <a:schemeClr val="bg1"/>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408" y="5579446"/>
            <a:ext cx="2721763" cy="971325"/>
          </a:xfrm>
          <a:prstGeom prst="rect">
            <a:avLst/>
          </a:prstGeom>
          <a:solidFill>
            <a:srgbClr val="008272"/>
          </a:solidFill>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4704" y="5574864"/>
            <a:ext cx="2825895" cy="971325"/>
          </a:xfrm>
          <a:prstGeom prst="rect">
            <a:avLst/>
          </a:prstGeom>
          <a:solidFill>
            <a:schemeClr val="accent6">
              <a:lumMod val="75000"/>
            </a:schemeClr>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chemeClr val="bg1"/>
                </a:solidFill>
                <a:latin typeface="Segoe UI" panose="020B0502040204020203" pitchFamily="34" charset="0"/>
                <a:cs typeface="Segoe UI" panose="020B0502040204020203" pitchFamily="34" charset="0"/>
              </a:rPr>
              <a:t>Support</a:t>
            </a:r>
            <a:endParaRPr lang="en-US" sz="2800" dirty="0">
              <a:solidFill>
                <a:schemeClr val="bg1"/>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2257" y="5574864"/>
            <a:ext cx="912914" cy="97132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3160" y="5660938"/>
            <a:ext cx="829520" cy="829520"/>
          </a:xfrm>
          <a:prstGeom prst="rect">
            <a:avLst/>
          </a:prstGeom>
        </p:spPr>
      </p:pic>
      <p:grpSp>
        <p:nvGrpSpPr>
          <p:cNvPr id="61" name="Group 60"/>
          <p:cNvGrpSpPr/>
          <p:nvPr/>
        </p:nvGrpSpPr>
        <p:grpSpPr>
          <a:xfrm>
            <a:off x="7589127" y="5574867"/>
            <a:ext cx="1029621" cy="963708"/>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91455" y="5796609"/>
            <a:ext cx="647275" cy="57489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69" name="TextBox 68"/>
          <p:cNvSpPr txBox="1"/>
          <p:nvPr/>
        </p:nvSpPr>
        <p:spPr>
          <a:xfrm>
            <a:off x="18492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Licenses</a:t>
            </a:r>
          </a:p>
          <a:p>
            <a:pPr>
              <a:lnSpc>
                <a:spcPct val="90000"/>
              </a:lnSpc>
            </a:pPr>
            <a:r>
              <a:rPr lang="en-US" sz="1100" dirty="0">
                <a:solidFill>
                  <a:schemeClr val="bg1"/>
                </a:solidFill>
                <a:latin typeface="Segoe UI" panose="020B0502040204020203" pitchFamily="34" charset="0"/>
                <a:cs typeface="Segoe UI" panose="020B0502040204020203" pitchFamily="34" charset="0"/>
              </a:rPr>
              <a:t>Copyrights</a:t>
            </a:r>
          </a:p>
          <a:p>
            <a:pPr>
              <a:lnSpc>
                <a:spcPct val="90000"/>
              </a:lnSpc>
            </a:pPr>
            <a:r>
              <a:rPr lang="en-US" sz="1100" dirty="0">
                <a:solidFill>
                  <a:schemeClr val="bg1"/>
                </a:solidFill>
                <a:latin typeface="Segoe UI" panose="020B0502040204020203" pitchFamily="34" charset="0"/>
                <a:cs typeface="Segoe UI" panose="020B0502040204020203" pitchFamily="34" charset="0"/>
              </a:rPr>
              <a:t>Trademarks</a:t>
            </a:r>
          </a:p>
          <a:p>
            <a:pPr>
              <a:lnSpc>
                <a:spcPct val="90000"/>
              </a:lnSpc>
            </a:pPr>
            <a:r>
              <a:rPr lang="en-US" sz="1100" dirty="0">
                <a:solidFill>
                  <a:schemeClr val="bg1"/>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971"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Mentorship</a:t>
            </a:r>
          </a:p>
          <a:p>
            <a:pPr>
              <a:lnSpc>
                <a:spcPct val="90000"/>
              </a:lnSpc>
            </a:pPr>
            <a:r>
              <a:rPr lang="en-US" sz="1100" dirty="0">
                <a:solidFill>
                  <a:schemeClr val="bg1"/>
                </a:solidFill>
                <a:latin typeface="Segoe UI" panose="020B0502040204020203" pitchFamily="34" charset="0"/>
                <a:cs typeface="Segoe UI" panose="020B0502040204020203" pitchFamily="34" charset="0"/>
              </a:rPr>
              <a:t>Governance</a:t>
            </a:r>
          </a:p>
          <a:p>
            <a:pPr>
              <a:lnSpc>
                <a:spcPct val="90000"/>
              </a:lnSpc>
            </a:pPr>
            <a:r>
              <a:rPr lang="en-US" sz="1100" dirty="0">
                <a:solidFill>
                  <a:schemeClr val="bg1"/>
                </a:solidFill>
                <a:latin typeface="Segoe UI" panose="020B0502040204020203" pitchFamily="34" charset="0"/>
                <a:cs typeface="Segoe UI" panose="020B0502040204020203" pitchFamily="34" charset="0"/>
              </a:rPr>
              <a:t>Feedback</a:t>
            </a:r>
          </a:p>
          <a:p>
            <a:pPr>
              <a:lnSpc>
                <a:spcPct val="90000"/>
              </a:lnSpc>
            </a:pPr>
            <a:r>
              <a:rPr lang="en-US" sz="1100" dirty="0">
                <a:solidFill>
                  <a:schemeClr val="bg1"/>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5541" y="5807495"/>
            <a:ext cx="1727330" cy="752431"/>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Media</a:t>
            </a:r>
          </a:p>
          <a:p>
            <a:pPr>
              <a:lnSpc>
                <a:spcPct val="90000"/>
              </a:lnSpc>
            </a:pPr>
            <a:r>
              <a:rPr lang="en-US" sz="1100" dirty="0">
                <a:solidFill>
                  <a:schemeClr val="bg1"/>
                </a:solidFill>
                <a:latin typeface="Segoe UI" panose="020B0502040204020203" pitchFamily="34" charset="0"/>
                <a:cs typeface="Segoe UI" panose="020B0502040204020203" pitchFamily="34" charset="0"/>
              </a:rPr>
              <a:t>Branding</a:t>
            </a:r>
          </a:p>
          <a:p>
            <a:pPr>
              <a:lnSpc>
                <a:spcPct val="90000"/>
              </a:lnSpc>
            </a:pPr>
            <a:r>
              <a:rPr lang="en-US" sz="1100" dirty="0">
                <a:solidFill>
                  <a:schemeClr val="bg1"/>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595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Hosting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Code signing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CLA Management</a:t>
            </a:r>
          </a:p>
          <a:p>
            <a:pPr>
              <a:lnSpc>
                <a:spcPct val="90000"/>
              </a:lnSpc>
            </a:pPr>
            <a:r>
              <a:rPr lang="en-US" sz="1100" dirty="0">
                <a:solidFill>
                  <a:schemeClr val="bg1"/>
                </a:solidFill>
                <a:latin typeface="Segoe UI" panose="020B0502040204020203" pitchFamily="34" charset="0"/>
                <a:cs typeface="Segoe UI" panose="020B0502040204020203" pitchFamily="34" charset="0"/>
              </a:rPr>
              <a:t>Swag</a:t>
            </a:r>
          </a:p>
        </p:txBody>
      </p:sp>
      <p:sp>
        <p:nvSpPr>
          <p:cNvPr id="73" name="Rectangle 72"/>
          <p:cNvSpPr/>
          <p:nvPr/>
        </p:nvSpPr>
        <p:spPr>
          <a:xfrm>
            <a:off x="3701469" y="5118795"/>
            <a:ext cx="2495363" cy="307777"/>
          </a:xfrm>
          <a:prstGeom prst="rect">
            <a:avLst/>
          </a:prstGeom>
        </p:spPr>
        <p:txBody>
          <a:bodyPr wrap="none">
            <a:spAutoFit/>
          </a:bodyPr>
          <a:lstStyle/>
          <a:p>
            <a:pPr defTabSz="914016"/>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3306" y="3895398"/>
            <a:ext cx="2487284"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3074" y="4184054"/>
            <a:ext cx="2917081"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7519" y="4336638"/>
            <a:ext cx="31769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5485" y="2592823"/>
            <a:ext cx="2843920"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80174" y="3888518"/>
            <a:ext cx="15696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5880" y="4599379"/>
            <a:ext cx="1129348"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40992" y="4663117"/>
            <a:ext cx="1625894"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9255" y="3915555"/>
            <a:ext cx="1727332"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IdentityServer</a:t>
            </a:r>
            <a:endParaRPr lang="en-US" sz="1961"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2200" y="2596358"/>
            <a:ext cx="163538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6054" y="3496070"/>
            <a:ext cx="595035"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9849" y="5074631"/>
            <a:ext cx="1576072"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4505" y="2244534"/>
            <a:ext cx="1537600" cy="707886"/>
          </a:xfrm>
          <a:prstGeom prst="rect">
            <a:avLst/>
          </a:prstGeom>
        </p:spPr>
        <p:txBody>
          <a:bodyPr wrap="none">
            <a:spAutoFit/>
          </a:bodyPr>
          <a:lstStyle/>
          <a:p>
            <a:pPr defTabSz="914016"/>
            <a:r>
              <a:rPr lang="en-US" sz="4000"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9351" y="3644490"/>
            <a:ext cx="2823209" cy="646331"/>
          </a:xfrm>
          <a:prstGeom prst="rect">
            <a:avLst/>
          </a:prstGeom>
        </p:spPr>
        <p:txBody>
          <a:bodyPr wrap="none">
            <a:spAutoFit/>
          </a:bodyPr>
          <a:lstStyle/>
          <a:p>
            <a:pPr defTabSz="914016"/>
            <a:r>
              <a:rPr lang="en-US" sz="3600" dirty="0" err="1">
                <a:solidFill>
                  <a:srgbClr val="FFFFFF"/>
                </a:solidFill>
                <a:latin typeface="Segoe UI" panose="020B0502040204020203" pitchFamily="34" charset="0"/>
                <a:cs typeface="Segoe UI" panose="020B0502040204020203" pitchFamily="34" charset="0"/>
              </a:rPr>
              <a:t>Xamarin</a:t>
            </a:r>
            <a:r>
              <a:rPr lang="en-US" sz="3600"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500232" y="2652800"/>
            <a:ext cx="105811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135959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Rectangle 122"/>
          <p:cNvSpPr/>
          <p:nvPr/>
        </p:nvSpPr>
        <p:spPr bwMode="auto">
          <a:xfrm rot="2700000">
            <a:off x="5660678" y="3043977"/>
            <a:ext cx="795290" cy="795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5826801" y="486"/>
            <a:ext cx="6364336" cy="6857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p:cNvSpPr txBox="1"/>
          <p:nvPr/>
        </p:nvSpPr>
        <p:spPr>
          <a:xfrm>
            <a:off x="6142513" y="368526"/>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Fully open development process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Source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to community contributions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process: roadmap, design docs, standups…</a:t>
            </a:r>
          </a:p>
        </p:txBody>
      </p:sp>
      <p:sp>
        <p:nvSpPr>
          <p:cNvPr id="22" name="TextBox 21"/>
          <p:cNvSpPr txBox="1"/>
          <p:nvPr/>
        </p:nvSpPr>
        <p:spPr>
          <a:xfrm>
            <a:off x="6142513" y="2166594"/>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Great community momentum</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&gt;175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repositories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&gt;24,000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forks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contributors</a:t>
            </a:r>
          </a:p>
        </p:txBody>
      </p:sp>
      <p:sp>
        <p:nvSpPr>
          <p:cNvPr id="23" name="TextBox 22"/>
          <p:cNvSpPr txBox="1"/>
          <p:nvPr/>
        </p:nvSpPr>
        <p:spPr>
          <a:xfrm>
            <a:off x="6142513" y="3977105"/>
            <a:ext cx="5836276" cy="2329286"/>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Amazing results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1.15+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Million requests/second!</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New performance record for .NET Core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8x</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node.js performance in our labs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~40% </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performance gains contributed </a:t>
            </a:r>
            <a:b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by community</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848" y="2611877"/>
            <a:ext cx="1634868" cy="1634868"/>
          </a:xfrm>
          <a:prstGeom prst="rect">
            <a:avLst/>
          </a:prstGeom>
        </p:spPr>
      </p:pic>
    </p:spTree>
    <p:extLst>
      <p:ext uri="{BB962C8B-B14F-4D97-AF65-F5344CB8AC3E}">
        <p14:creationId xmlns:p14="http://schemas.microsoft.com/office/powerpoint/2010/main" val="8042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9893300" cy="5854700"/>
          </a:xfrm>
          <a:prstGeom prst="rect">
            <a:avLst/>
          </a:prstGeom>
        </p:spPr>
      </p:pic>
    </p:spTree>
    <p:extLst>
      <p:ext uri="{BB962C8B-B14F-4D97-AF65-F5344CB8AC3E}">
        <p14:creationId xmlns:p14="http://schemas.microsoft.com/office/powerpoint/2010/main" val="10536646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10198100" cy="5740400"/>
          </a:xfrm>
          <a:prstGeom prst="rect">
            <a:avLst/>
          </a:prstGeom>
        </p:spPr>
      </p:pic>
    </p:spTree>
    <p:extLst>
      <p:ext uri="{BB962C8B-B14F-4D97-AF65-F5344CB8AC3E}">
        <p14:creationId xmlns:p14="http://schemas.microsoft.com/office/powerpoint/2010/main" val="657743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t>
            </a:r>
            <a:r>
              <a:rPr lang="en-US" dirty="0" err="1" smtClean="0"/>
              <a:t>Architecure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22" y="1189177"/>
            <a:ext cx="7344315" cy="5541823"/>
          </a:xfrm>
          <a:prstGeom prst="rect">
            <a:avLst/>
          </a:prstGeom>
        </p:spPr>
      </p:pic>
    </p:spTree>
    <p:extLst>
      <p:ext uri="{BB962C8B-B14F-4D97-AF65-F5344CB8AC3E}">
        <p14:creationId xmlns:p14="http://schemas.microsoft.com/office/powerpoint/2010/main" val="20658276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512"/>
            <a:ext cx="11655840" cy="899665"/>
          </a:xfrm>
        </p:spPr>
        <p:txBody>
          <a:bodyPr/>
          <a:lstStyle/>
          <a:p>
            <a:r>
              <a:rPr lang="en-US" dirty="0" smtClean="0">
                <a:solidFill>
                  <a:schemeClr val="bg1"/>
                </a:solidFill>
              </a:rPr>
              <a:t>ASP.NET Core App Workshop </a:t>
            </a:r>
            <a:endParaRPr lang="en-US" dirty="0">
              <a:solidFill>
                <a:schemeClr val="bg1"/>
              </a:solidFill>
            </a:endParaRPr>
          </a:p>
        </p:txBody>
      </p:sp>
      <p:sp>
        <p:nvSpPr>
          <p:cNvPr id="3" name="Text Placeholder 2"/>
          <p:cNvSpPr>
            <a:spLocks noGrp="1"/>
          </p:cNvSpPr>
          <p:nvPr>
            <p:ph type="body" sz="quarter" idx="10"/>
          </p:nvPr>
        </p:nvSpPr>
        <p:spPr>
          <a:xfrm>
            <a:off x="190500" y="1392378"/>
            <a:ext cx="12192000" cy="1391150"/>
          </a:xfrm>
        </p:spPr>
        <p:txBody>
          <a:bodyPr/>
          <a:lstStyle/>
          <a:p>
            <a:r>
              <a:rPr lang="en-US" dirty="0">
                <a:solidFill>
                  <a:schemeClr val="bg1"/>
                </a:solidFill>
              </a:rPr>
              <a:t>https://</a:t>
            </a:r>
            <a:r>
              <a:rPr lang="en-US" dirty="0" err="1" smtClean="0">
                <a:solidFill>
                  <a:schemeClr val="bg1"/>
                </a:solidFill>
              </a:rPr>
              <a:t>github.com</a:t>
            </a:r>
            <a:r>
              <a:rPr lang="en-US" dirty="0" smtClean="0">
                <a:solidFill>
                  <a:schemeClr val="bg1"/>
                </a:solidFill>
              </a:rPr>
              <a:t>/</a:t>
            </a:r>
            <a:r>
              <a:rPr lang="en-US" dirty="0" err="1" smtClean="0">
                <a:solidFill>
                  <a:schemeClr val="bg1"/>
                </a:solidFill>
              </a:rPr>
              <a:t>Wyntuition</a:t>
            </a:r>
            <a:r>
              <a:rPr lang="en-US" dirty="0" smtClean="0">
                <a:solidFill>
                  <a:schemeClr val="bg1"/>
                </a:solidFill>
              </a:rPr>
              <a:t>/</a:t>
            </a:r>
            <a:r>
              <a:rPr lang="en-US" dirty="0" err="1" smtClean="0">
                <a:solidFill>
                  <a:schemeClr val="bg1"/>
                </a:solidFill>
              </a:rPr>
              <a:t>aspnetcore</a:t>
            </a:r>
            <a:r>
              <a:rPr lang="en-US" dirty="0" smtClean="0">
                <a:solidFill>
                  <a:schemeClr val="bg1"/>
                </a:solidFill>
              </a:rPr>
              <a:t>-workshop-kit</a:t>
            </a:r>
          </a:p>
          <a:p>
            <a:endParaRPr lang="en-US"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88" y="3066018"/>
            <a:ext cx="3620588" cy="263096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976" y="2405475"/>
            <a:ext cx="4401224" cy="392664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500" y="2847026"/>
            <a:ext cx="3149600" cy="3149600"/>
          </a:xfrm>
          <a:prstGeom prst="rect">
            <a:avLst/>
          </a:prstGeom>
        </p:spPr>
      </p:pic>
    </p:spTree>
    <p:extLst>
      <p:ext uri="{BB962C8B-B14F-4D97-AF65-F5344CB8AC3E}">
        <p14:creationId xmlns:p14="http://schemas.microsoft.com/office/powerpoint/2010/main" val="11112827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Next Steps</a:t>
            </a:r>
            <a:endParaRPr lang="en-US" dirty="0">
              <a:solidFill>
                <a:schemeClr val="bg1"/>
              </a:solidFill>
            </a:endParaRPr>
          </a:p>
        </p:txBody>
      </p:sp>
      <p:sp>
        <p:nvSpPr>
          <p:cNvPr id="3" name="Text Placeholder 2"/>
          <p:cNvSpPr>
            <a:spLocks noGrp="1"/>
          </p:cNvSpPr>
          <p:nvPr>
            <p:ph type="body" sz="quarter" idx="10"/>
          </p:nvPr>
        </p:nvSpPr>
        <p:spPr>
          <a:xfrm>
            <a:off x="269240" y="1189178"/>
            <a:ext cx="11653523" cy="1391150"/>
          </a:xfrm>
        </p:spPr>
        <p:txBody>
          <a:bodyPr/>
          <a:lstStyle/>
          <a:p>
            <a:pPr marL="571500" lvl="0" indent="-571500" defTabSz="914400">
              <a:lnSpc>
                <a:spcPct val="100000"/>
              </a:lnSpc>
              <a:spcBef>
                <a:spcPts val="0"/>
              </a:spcBef>
              <a:buSzTx/>
            </a:pPr>
            <a:r>
              <a:rPr lang="en-US" dirty="0" smtClean="0">
                <a:solidFill>
                  <a:schemeClr val="bg1"/>
                </a:solidFill>
              </a:rPr>
              <a:t>	https</a:t>
            </a:r>
            <a:r>
              <a:rPr lang="en-US" dirty="0">
                <a:solidFill>
                  <a:schemeClr val="bg1"/>
                </a:solidFill>
              </a:rPr>
              <a:t>://</a:t>
            </a:r>
            <a:r>
              <a:rPr lang="en-US" dirty="0" err="1">
                <a:solidFill>
                  <a:schemeClr val="bg1"/>
                </a:solidFill>
              </a:rPr>
              <a:t>github.com</a:t>
            </a:r>
            <a:r>
              <a:rPr lang="en-US" dirty="0">
                <a:solidFill>
                  <a:schemeClr val="bg1"/>
                </a:solidFill>
              </a:rPr>
              <a:t>/</a:t>
            </a:r>
            <a:r>
              <a:rPr lang="en-US" dirty="0" err="1">
                <a:solidFill>
                  <a:schemeClr val="bg1"/>
                </a:solidFill>
              </a:rPr>
              <a:t>Wyntuition</a:t>
            </a:r>
            <a:r>
              <a:rPr lang="en-US" dirty="0">
                <a:solidFill>
                  <a:schemeClr val="bg1"/>
                </a:solidFill>
              </a:rPr>
              <a:t>/</a:t>
            </a:r>
            <a:r>
              <a:rPr lang="en-US" dirty="0" err="1">
                <a:solidFill>
                  <a:schemeClr val="bg1"/>
                </a:solidFill>
              </a:rPr>
              <a:t>aspnetcore</a:t>
            </a:r>
            <a:r>
              <a:rPr lang="en-US" dirty="0">
                <a:solidFill>
                  <a:schemeClr val="bg1"/>
                </a:solidFill>
              </a:rPr>
              <a:t>-workshop-kit/blob/master/</a:t>
            </a:r>
            <a:r>
              <a:rPr lang="en-US" dirty="0" err="1">
                <a:solidFill>
                  <a:schemeClr val="bg1"/>
                </a:solidFill>
              </a:rPr>
              <a:t>Next.md</a:t>
            </a:r>
            <a:endParaRPr lang="en-US" dirty="0">
              <a:solidFill>
                <a:schemeClr val="bg1"/>
              </a:solidFill>
            </a:endParaRPr>
          </a:p>
        </p:txBody>
      </p:sp>
    </p:spTree>
    <p:extLst>
      <p:ext uri="{BB962C8B-B14F-4D97-AF65-F5344CB8AC3E}">
        <p14:creationId xmlns:p14="http://schemas.microsoft.com/office/powerpoint/2010/main" val="20733082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Summary </a:t>
            </a:r>
            <a:endParaRPr lang="en-US" dirty="0">
              <a:solidFill>
                <a:schemeClr val="bg1"/>
              </a:solidFill>
            </a:endParaRPr>
          </a:p>
        </p:txBody>
      </p:sp>
      <p:sp>
        <p:nvSpPr>
          <p:cNvPr id="3" name="Text Placeholder 2"/>
          <p:cNvSpPr>
            <a:spLocks noGrp="1"/>
          </p:cNvSpPr>
          <p:nvPr>
            <p:ph type="body" sz="quarter" idx="10"/>
          </p:nvPr>
        </p:nvSpPr>
        <p:spPr>
          <a:xfrm>
            <a:off x="269240" y="1189178"/>
            <a:ext cx="11653523" cy="4393832"/>
          </a:xfrm>
        </p:spPr>
        <p:txBody>
          <a:bodyPr/>
          <a:lstStyle/>
          <a:p>
            <a:r>
              <a:rPr lang="en-US" sz="3600" dirty="0" smtClean="0">
                <a:solidFill>
                  <a:schemeClr val="bg1"/>
                </a:solidFill>
              </a:rPr>
              <a:t>Wyn Van Devanter</a:t>
            </a:r>
            <a:endParaRPr lang="en-US" sz="3600" dirty="0" smtClean="0">
              <a:solidFill>
                <a:schemeClr val="bg1"/>
              </a:solidFill>
            </a:endParaRPr>
          </a:p>
          <a:p>
            <a:r>
              <a:rPr lang="en-US" sz="3600" dirty="0" smtClean="0">
                <a:solidFill>
                  <a:schemeClr val="bg1"/>
                </a:solidFill>
              </a:rPr>
              <a:t>@</a:t>
            </a:r>
            <a:r>
              <a:rPr lang="en-US" sz="3600" dirty="0" err="1" smtClean="0">
                <a:solidFill>
                  <a:schemeClr val="bg1"/>
                </a:solidFill>
              </a:rPr>
              <a:t>wynv</a:t>
            </a:r>
            <a:endParaRPr lang="en-US" sz="3600" dirty="0" smtClean="0">
              <a:solidFill>
                <a:schemeClr val="bg1"/>
              </a:solidFill>
            </a:endParaRPr>
          </a:p>
          <a:p>
            <a:endParaRPr lang="en-US" sz="3600" dirty="0">
              <a:solidFill>
                <a:schemeClr val="bg1"/>
              </a:solidFill>
            </a:endParaRPr>
          </a:p>
          <a:p>
            <a:r>
              <a:rPr lang="en-US" sz="3600" dirty="0" smtClean="0">
                <a:solidFill>
                  <a:schemeClr val="bg1"/>
                </a:solidFill>
              </a:rPr>
              <a:t>Pat Leong</a:t>
            </a:r>
          </a:p>
          <a:p>
            <a:r>
              <a:rPr lang="en-US" sz="3600" dirty="0" smtClean="0">
                <a:solidFill>
                  <a:schemeClr val="bg1"/>
                </a:solidFill>
              </a:rPr>
              <a:t>@</a:t>
            </a:r>
            <a:r>
              <a:rPr lang="en-US" sz="3600" dirty="0" err="1" smtClean="0">
                <a:solidFill>
                  <a:schemeClr val="bg1"/>
                </a:solidFill>
              </a:rPr>
              <a:t>thepatleong</a:t>
            </a:r>
            <a:endParaRPr lang="en-US" sz="3600" dirty="0" smtClean="0">
              <a:solidFill>
                <a:schemeClr val="bg1"/>
              </a:solidFill>
            </a:endParaRPr>
          </a:p>
          <a:p>
            <a:endParaRPr lang="en-US" dirty="0">
              <a:solidFill>
                <a:schemeClr val="bg1"/>
              </a:solidFill>
            </a:endParaRPr>
          </a:p>
          <a:p>
            <a:r>
              <a:rPr lang="en-US" sz="3600" dirty="0">
                <a:solidFill>
                  <a:schemeClr val="bg1"/>
                </a:solidFill>
              </a:rPr>
              <a:t>https://</a:t>
            </a:r>
            <a:r>
              <a:rPr lang="en-US" sz="3600" dirty="0" err="1" smtClean="0">
                <a:solidFill>
                  <a:schemeClr val="bg1"/>
                </a:solidFill>
              </a:rPr>
              <a:t>github.com</a:t>
            </a:r>
            <a:r>
              <a:rPr lang="en-US" sz="3600" dirty="0" smtClean="0">
                <a:solidFill>
                  <a:schemeClr val="bg1"/>
                </a:solidFill>
              </a:rPr>
              <a:t>/</a:t>
            </a:r>
            <a:r>
              <a:rPr lang="en-US" sz="3600" dirty="0" err="1" smtClean="0">
                <a:solidFill>
                  <a:schemeClr val="bg1"/>
                </a:solidFill>
              </a:rPr>
              <a:t>Wyntuition</a:t>
            </a:r>
            <a:r>
              <a:rPr lang="en-US" sz="3600" dirty="0" smtClean="0">
                <a:solidFill>
                  <a:schemeClr val="bg1"/>
                </a:solidFill>
              </a:rPr>
              <a:t>/</a:t>
            </a:r>
            <a:r>
              <a:rPr lang="en-US" sz="3600" dirty="0" err="1" smtClean="0">
                <a:solidFill>
                  <a:schemeClr val="bg1"/>
                </a:solidFill>
              </a:rPr>
              <a:t>aspnetcore</a:t>
            </a:r>
            <a:r>
              <a:rPr lang="en-US" sz="3600" dirty="0" smtClean="0">
                <a:solidFill>
                  <a:schemeClr val="bg1"/>
                </a:solidFill>
              </a:rPr>
              <a:t>-workshop-kit</a:t>
            </a:r>
            <a:endParaRPr lang="en-US" sz="3600" dirty="0">
              <a:solidFill>
                <a:schemeClr val="bg1"/>
              </a:solidFill>
            </a:endParaRPr>
          </a:p>
        </p:txBody>
      </p:sp>
    </p:spTree>
    <p:extLst>
      <p:ext uri="{BB962C8B-B14F-4D97-AF65-F5344CB8AC3E}">
        <p14:creationId xmlns:p14="http://schemas.microsoft.com/office/powerpoint/2010/main" val="3893582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4246" y="1187962"/>
            <a:ext cx="2913413" cy="394426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framework optimized for modern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app needs and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developer workflows</a:t>
              </a:r>
            </a:p>
          </p:txBody>
        </p:sp>
      </p:grpSp>
      <p:grpSp>
        <p:nvGrpSpPr>
          <p:cNvPr id="36" name="Group 35"/>
          <p:cNvGrpSpPr/>
          <p:nvPr/>
        </p:nvGrpSpPr>
        <p:grpSpPr>
          <a:xfrm>
            <a:off x="6992416" y="1187963"/>
            <a:ext cx="2913446" cy="394426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Mono-based runtime for iOS, OS X,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and Android devices</a:t>
              </a:r>
            </a:p>
          </p:txBody>
        </p:sp>
      </p:grpSp>
      <p:grpSp>
        <p:nvGrpSpPr>
          <p:cNvPr id="4" name="Group 3"/>
          <p:cNvGrpSpPr/>
          <p:nvPr/>
        </p:nvGrpSpPr>
        <p:grpSpPr>
          <a:xfrm>
            <a:off x="1076076" y="1187962"/>
            <a:ext cx="2913381" cy="394426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Platform for .NET applications on Windows</a:t>
              </a:r>
            </a:p>
          </p:txBody>
        </p:sp>
      </p:grpSp>
      <p:grpSp>
        <p:nvGrpSpPr>
          <p:cNvPr id="12" name="Group 1"/>
          <p:cNvGrpSpPr/>
          <p:nvPr/>
        </p:nvGrpSpPr>
        <p:grpSpPr>
          <a:xfrm>
            <a:off x="1075710" y="4230039"/>
            <a:ext cx="8830153" cy="90219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85" tIns="143428" rIns="179285" bIns="143428" rtlCol="0" anchor="ctr">
              <a:noAutofit/>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239" y="5132230"/>
            <a:ext cx="11653523" cy="17252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39055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6076" y="1187962"/>
            <a:ext cx="2913381" cy="394426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49" name="Group 48"/>
          <p:cNvGrpSpPr/>
          <p:nvPr/>
        </p:nvGrpSpPr>
        <p:grpSpPr>
          <a:xfrm>
            <a:off x="4034245" y="1187962"/>
            <a:ext cx="2913381" cy="394426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52" name="Group 51"/>
          <p:cNvGrpSpPr/>
          <p:nvPr/>
        </p:nvGrpSpPr>
        <p:grpSpPr>
          <a:xfrm>
            <a:off x="6992415" y="1187963"/>
            <a:ext cx="2913381" cy="394426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56" name="TextBox 55"/>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61" name="TextBox 60"/>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63" name="Group 62"/>
          <p:cNvGrpSpPr/>
          <p:nvPr/>
        </p:nvGrpSpPr>
        <p:grpSpPr>
          <a:xfrm>
            <a:off x="1076075" y="5266671"/>
            <a:ext cx="8829784" cy="1120531"/>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26" name="TextBox 25"/>
          <p:cNvSpPr txBox="1"/>
          <p:nvPr/>
        </p:nvSpPr>
        <p:spPr>
          <a:xfrm>
            <a:off x="1165353"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Base Class Library</a:t>
            </a:r>
          </a:p>
        </p:txBody>
      </p:sp>
      <p:sp>
        <p:nvSpPr>
          <p:cNvPr id="29" name="TextBox 28"/>
          <p:cNvSpPr txBox="1"/>
          <p:nvPr/>
        </p:nvSpPr>
        <p:spPr>
          <a:xfrm>
            <a:off x="412352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 Core Library</a:t>
            </a:r>
          </a:p>
        </p:txBody>
      </p:sp>
      <p:sp>
        <p:nvSpPr>
          <p:cNvPr id="31" name="TextBox 30"/>
          <p:cNvSpPr txBox="1"/>
          <p:nvPr/>
        </p:nvSpPr>
        <p:spPr>
          <a:xfrm>
            <a:off x="708169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Mono Class Library</a:t>
            </a:r>
          </a:p>
        </p:txBody>
      </p:sp>
      <p:grpSp>
        <p:nvGrpSpPr>
          <p:cNvPr id="5" name="Group 4"/>
          <p:cNvGrpSpPr/>
          <p:nvPr/>
        </p:nvGrpSpPr>
        <p:grpSpPr>
          <a:xfrm>
            <a:off x="1165353" y="2061969"/>
            <a:ext cx="2734096" cy="1210174"/>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WPF</a:t>
                </a:r>
              </a:p>
            </p:txBody>
          </p:sp>
        </p:grpSp>
      </p:grpSp>
      <p:grpSp>
        <p:nvGrpSpPr>
          <p:cNvPr id="8" name="Group 7"/>
          <p:cNvGrpSpPr/>
          <p:nvPr/>
        </p:nvGrpSpPr>
        <p:grpSpPr>
          <a:xfrm>
            <a:off x="4123554" y="2061969"/>
            <a:ext cx="2734096" cy="1210174"/>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 Core</a:t>
              </a:r>
            </a:p>
          </p:txBody>
        </p:sp>
      </p:grpSp>
      <p:grpSp>
        <p:nvGrpSpPr>
          <p:cNvPr id="9" name="Group 8"/>
          <p:cNvGrpSpPr/>
          <p:nvPr/>
        </p:nvGrpSpPr>
        <p:grpSpPr>
          <a:xfrm>
            <a:off x="7081756" y="2061969"/>
            <a:ext cx="2734096" cy="1210174"/>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22489783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grpSp>
        <p:nvGrpSpPr>
          <p:cNvPr id="116" name="Group 115"/>
          <p:cNvGrpSpPr/>
          <p:nvPr/>
        </p:nvGrpSpPr>
        <p:grpSpPr>
          <a:xfrm>
            <a:off x="1076076" y="1187962"/>
            <a:ext cx="2913381" cy="3944269"/>
            <a:chOff x="1719261" y="1582078"/>
            <a:chExt cx="2869373" cy="3945389"/>
          </a:xfrm>
        </p:grpSpPr>
        <p:sp>
          <p:nvSpPr>
            <p:cNvPr id="117" name="Rectangle 116"/>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8" name="TextBox 117"/>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119" name="Group 118"/>
          <p:cNvGrpSpPr/>
          <p:nvPr/>
        </p:nvGrpSpPr>
        <p:grpSpPr>
          <a:xfrm>
            <a:off x="4034245" y="1187962"/>
            <a:ext cx="2913381" cy="3944269"/>
            <a:chOff x="4604403" y="1582077"/>
            <a:chExt cx="3013825" cy="3945389"/>
          </a:xfrm>
        </p:grpSpPr>
        <p:sp>
          <p:nvSpPr>
            <p:cNvPr id="120" name="Rectangle 119"/>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1" name="TextBox 12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122" name="Group 121"/>
          <p:cNvGrpSpPr/>
          <p:nvPr/>
        </p:nvGrpSpPr>
        <p:grpSpPr>
          <a:xfrm>
            <a:off x="6992415" y="1187963"/>
            <a:ext cx="2913381" cy="3944269"/>
            <a:chOff x="7489548" y="1582078"/>
            <a:chExt cx="2917390" cy="3945389"/>
          </a:xfrm>
          <a:solidFill>
            <a:schemeClr val="accent6"/>
          </a:solidFill>
        </p:grpSpPr>
        <p:sp>
          <p:nvSpPr>
            <p:cNvPr id="123" name="Rectangle 122"/>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4" name="TextBox 12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125" name="TextBox 124"/>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6" name="TextBox 125"/>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127" name="TextBox 126"/>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8" name="TextBox 127"/>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140" name="Group 139"/>
          <p:cNvGrpSpPr/>
          <p:nvPr/>
        </p:nvGrpSpPr>
        <p:grpSpPr>
          <a:xfrm>
            <a:off x="1076075" y="5266671"/>
            <a:ext cx="8829784" cy="1120531"/>
            <a:chOff x="1973256" y="5222473"/>
            <a:chExt cx="8553106" cy="1120850"/>
          </a:xfrm>
        </p:grpSpPr>
        <p:sp>
          <p:nvSpPr>
            <p:cNvPr id="141" name="TextBox 140"/>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42" name="TextBox 141"/>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143" name="TextBox 142"/>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144" name="TextBox 143"/>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145" name="TextBox 144"/>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58" name="TextBox 57"/>
          <p:cNvSpPr txBox="1"/>
          <p:nvPr/>
        </p:nvSpPr>
        <p:spPr>
          <a:xfrm>
            <a:off x="9995137" y="3518641"/>
            <a:ext cx="1927313" cy="1523922"/>
          </a:xfrm>
          <a:prstGeom prst="rect">
            <a:avLst/>
          </a:prstGeom>
          <a:solidFill>
            <a:srgbClr val="CFCFCF"/>
          </a:solidFill>
        </p:spPr>
        <p:txBody>
          <a:bodyPr wrap="square" lIns="179285" tIns="143428" rIns="179285" bIns="143428" rtlCol="0" anchor="b"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PCL reference assemblies</a:t>
            </a:r>
          </a:p>
        </p:txBody>
      </p:sp>
      <p:sp>
        <p:nvSpPr>
          <p:cNvPr id="60" name="TextBox 59"/>
          <p:cNvSpPr txBox="1"/>
          <p:nvPr/>
        </p:nvSpPr>
        <p:spPr>
          <a:xfrm>
            <a:off x="10084780" y="3608284"/>
            <a:ext cx="1748028" cy="806782"/>
          </a:xfrm>
          <a:prstGeom prst="rect">
            <a:avLst/>
          </a:prstGeom>
          <a:solidFill>
            <a:srgbClr val="7F7F7F"/>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bg1"/>
                    </a:gs>
                    <a:gs pos="100000">
                      <a:schemeClr val="bg1"/>
                    </a:gs>
                  </a:gsLst>
                  <a:lin ang="5400000" scaled="1"/>
                </a:gradFill>
                <a:effectLst/>
                <a:uLnTx/>
                <a:uFillTx/>
                <a:latin typeface="+mn-lt"/>
                <a:cs typeface="Segoe UI Light" panose="020B0502040204020203" pitchFamily="34" charset="0"/>
              </a:rPr>
              <a:t>Reference implementation</a:t>
            </a:r>
          </a:p>
        </p:txBody>
      </p:sp>
      <p:sp>
        <p:nvSpPr>
          <p:cNvPr id="30" name="TextBox 29"/>
          <p:cNvSpPr txBox="1"/>
          <p:nvPr/>
        </p:nvSpPr>
        <p:spPr>
          <a:xfrm>
            <a:off x="9995137" y="1905094"/>
            <a:ext cx="1927313" cy="1523922"/>
          </a:xfrm>
          <a:prstGeom prst="rect">
            <a:avLst/>
          </a:prstGeom>
          <a:solidFill>
            <a:srgbClr val="CFCFCF"/>
          </a:solidFill>
        </p:spPr>
        <p:txBody>
          <a:bodyPr wrap="square" lIns="179285" tIns="143428" rIns="179285" bIns="143428" rtlCol="0" anchor="ctr"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My code</a:t>
            </a:r>
          </a:p>
        </p:txBody>
      </p:sp>
      <p:cxnSp>
        <p:nvCxnSpPr>
          <p:cNvPr id="51" name="Straight Connector 50"/>
          <p:cNvCxnSpPr/>
          <p:nvPr/>
        </p:nvCxnSpPr>
        <p:spPr>
          <a:xfrm>
            <a:off x="10958794" y="2980786"/>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7081757" y="3608285"/>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1165353" y="4146140"/>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4123555" y="3877213"/>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778439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60294" y="2012168"/>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3257" y="2639667"/>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853" y="3177522"/>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3425055" y="2908595"/>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4451" y="1354276"/>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master 3+1 base class libraries</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target a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innovate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387" y="1354276"/>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CHALLENGES</a:t>
            </a:r>
          </a:p>
        </p:txBody>
      </p:sp>
    </p:spTree>
    <p:extLst>
      <p:ext uri="{BB962C8B-B14F-4D97-AF65-F5344CB8AC3E}">
        <p14:creationId xmlns:p14="http://schemas.microsoft.com/office/powerpoint/2010/main" val="1713325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6075" y="5266671"/>
            <a:ext cx="8829784" cy="1120531"/>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5" name="Group 4"/>
          <p:cNvGrpSpPr/>
          <p:nvPr/>
        </p:nvGrpSpPr>
        <p:grpSpPr>
          <a:xfrm>
            <a:off x="6992415" y="1187962"/>
            <a:ext cx="2913381" cy="2330705"/>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2" name="Group 1"/>
          <p:cNvGrpSpPr/>
          <p:nvPr/>
        </p:nvGrpSpPr>
        <p:grpSpPr>
          <a:xfrm>
            <a:off x="1076076" y="1187961"/>
            <a:ext cx="2913381" cy="2330705"/>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4" name="Group 3"/>
          <p:cNvGrpSpPr/>
          <p:nvPr/>
        </p:nvGrpSpPr>
        <p:grpSpPr>
          <a:xfrm>
            <a:off x="4034245" y="1187961"/>
            <a:ext cx="2913381" cy="2330705"/>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Tree>
    <p:extLst>
      <p:ext uri="{BB962C8B-B14F-4D97-AF65-F5344CB8AC3E}">
        <p14:creationId xmlns:p14="http://schemas.microsoft.com/office/powerpoint/2010/main" val="3669835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876" y="27379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8152" y="3724031"/>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Full implementations</a:t>
            </a:r>
          </a:p>
        </p:txBody>
      </p:sp>
      <p:sp>
        <p:nvSpPr>
          <p:cNvPr id="36" name="TextBox 35"/>
          <p:cNvSpPr txBox="1"/>
          <p:nvPr/>
        </p:nvSpPr>
        <p:spPr>
          <a:xfrm>
            <a:off x="708152" y="2827606"/>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Reference implementations</a:t>
            </a:r>
          </a:p>
        </p:txBody>
      </p:sp>
      <p:cxnSp>
        <p:nvCxnSpPr>
          <p:cNvPr id="38" name="Straight Connector 37"/>
          <p:cNvCxnSpPr/>
          <p:nvPr/>
        </p:nvCxnSpPr>
        <p:spPr>
          <a:xfrm rot="5400000">
            <a:off x="9710138" y="2760374"/>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10138" y="3656799"/>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91905"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3736"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566"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3129" y="1497394"/>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Master one library, not a platform</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Big surface area - no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Faster innovation</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8065" y="1497394"/>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BENEFITS</a:t>
            </a:r>
          </a:p>
        </p:txBody>
      </p:sp>
    </p:spTree>
    <p:extLst>
      <p:ext uri="{BB962C8B-B14F-4D97-AF65-F5344CB8AC3E}">
        <p14:creationId xmlns:p14="http://schemas.microsoft.com/office/powerpoint/2010/main" val="896902150"/>
      </p:ext>
    </p:extLst>
  </p:cSld>
  <p:clrMapOvr>
    <a:masterClrMapping/>
  </p:clrMapOvr>
  <p:transition>
    <p:fade/>
  </p:transition>
</p:sld>
</file>

<file path=ppt/theme/theme1.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4.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DDFE27C80D92488ED9632CB0588796" ma:contentTypeVersion="2" ma:contentTypeDescription="Create a new document." ma:contentTypeScope="" ma:versionID="0f71840b0192bfca87e245f74800e69d">
  <xsd:schema xmlns:xsd="http://www.w3.org/2001/XMLSchema" xmlns:xs="http://www.w3.org/2001/XMLSchema" xmlns:p="http://schemas.microsoft.com/office/2006/metadata/properties" xmlns:ns2="e6f2fbc8-9e7a-48ce-8005-d5d0fd0b069d" targetNamespace="http://schemas.microsoft.com/office/2006/metadata/properties" ma:root="true" ma:fieldsID="7ae6415b985fac875905f8d7f919f5d2" ns2:_="">
    <xsd:import namespace="e6f2fbc8-9e7a-48ce-8005-d5d0fd0b069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2fbc8-9e7a-48ce-8005-d5d0fd0b0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A8928-E59E-45C8-8722-6334595B8EB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6f2fbc8-9e7a-48ce-8005-d5d0fd0b069d"/>
    <ds:schemaRef ds:uri="http://www.w3.org/XML/1998/namespace"/>
    <ds:schemaRef ds:uri="http://purl.org/dc/dcmitype/"/>
  </ds:schemaRefs>
</ds:datastoreItem>
</file>

<file path=customXml/itemProps2.xml><?xml version="1.0" encoding="utf-8"?>
<ds:datastoreItem xmlns:ds="http://schemas.openxmlformats.org/officeDocument/2006/customXml" ds:itemID="{C0AC0BA4-50CE-4493-ADC0-495E42D93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2fbc8-9e7a-48ce-8005-d5d0fd0b0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2331A9-7D88-4E3D-9DB8-ABB0F45508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4528</TotalTime>
  <Words>2788</Words>
  <Application>Microsoft Macintosh PowerPoint</Application>
  <PresentationFormat>Widescreen</PresentationFormat>
  <Paragraphs>446</Paragraphs>
  <Slides>37</Slides>
  <Notes>23</Notes>
  <HiddenSlides>15</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37</vt:i4>
      </vt:variant>
    </vt:vector>
  </HeadingPairs>
  <TitlesOfParts>
    <vt:vector size="53" baseType="lpstr">
      <vt:lpstr>Avenir LT Pro 45 Book</vt:lpstr>
      <vt:lpstr>Calibri</vt:lpstr>
      <vt:lpstr>Calibri Light</vt:lpstr>
      <vt:lpstr>Consolas</vt:lpstr>
      <vt:lpstr>ＭＳ Ｐゴシック</vt:lpstr>
      <vt:lpstr>Segoe UI</vt:lpstr>
      <vt:lpstr>Segoe UI Light</vt:lpstr>
      <vt:lpstr>Segoe UI Semibold</vt:lpstr>
      <vt:lpstr>Segoe UI Semilight</vt:lpstr>
      <vt:lpstr>Wingdings</vt:lpstr>
      <vt:lpstr>Arial</vt:lpstr>
      <vt:lpstr>TechEd 2014 Dk Blue</vt:lpstr>
      <vt:lpstr>office theme</vt:lpstr>
      <vt:lpstr>1_5-30536_Build_2014_Breakout_Template_White_16x9</vt:lpstr>
      <vt:lpstr>8-30707_dotnetConf_Template</vt:lpstr>
      <vt:lpstr>5-30721_Build_2016_Template_Light</vt:lpstr>
      <vt:lpstr>.NET Revamped </vt:lpstr>
      <vt:lpstr>.NET Any developer, any app, any platform</vt:lpstr>
      <vt:lpstr>Exciting times ahead for .NET</vt:lpstr>
      <vt:lpstr>.NET today—the family gets bigger</vt:lpstr>
      <vt:lpstr>.NET today—app models and libraries</vt:lpstr>
      <vt:lpstr>.NET today—reusing code</vt:lpstr>
      <vt:lpstr>.NET today—reusing code</vt:lpstr>
      <vt:lpstr>.NET tomorrow</vt:lpstr>
      <vt:lpstr>.NET tomorrow—reusing code</vt:lpstr>
      <vt:lpstr>.NET future innovation</vt:lpstr>
      <vt:lpstr>.NET Standard—returning APIs</vt:lpstr>
      <vt:lpstr>NuGet is mainstream in .NET Core</vt:lpstr>
      <vt:lpstr>10,000 foot view</vt:lpstr>
      <vt:lpstr>PowerPoint Presentation</vt:lpstr>
      <vt:lpstr>PowerPoint Presentation</vt:lpstr>
      <vt:lpstr>Where does ASP.NET fit in?</vt:lpstr>
      <vt:lpstr>ASP.NET 2015 in a Nutshell</vt:lpstr>
      <vt:lpstr>Languages</vt:lpstr>
      <vt:lpstr>Tools for any developer and any app</vt:lpstr>
      <vt:lpstr>.NET future innovation</vt:lpstr>
      <vt:lpstr>.NET future innovation</vt:lpstr>
      <vt:lpstr>.NET future innovation</vt:lpstr>
      <vt:lpstr>.NET future innovation</vt:lpstr>
      <vt:lpstr>.NET  Open Source </vt:lpstr>
      <vt:lpstr>PowerPoint Presentation</vt:lpstr>
      <vt:lpstr>Flexibility Of .NET Core  </vt:lpstr>
      <vt:lpstr>ASP.NET Core 1.0 and the modern web</vt:lpstr>
      <vt:lpstr>PowerPoint Presentation</vt:lpstr>
      <vt:lpstr>PowerPoint Presentation</vt:lpstr>
      <vt:lpstr>PowerPoint Presentation</vt:lpstr>
      <vt:lpstr>PowerPoint Presentation</vt:lpstr>
      <vt:lpstr>ASP.NET Core Architecture</vt:lpstr>
      <vt:lpstr>ASP.NET Core Architecture</vt:lpstr>
      <vt:lpstr>ASP.NET Core Architecure</vt:lpstr>
      <vt:lpstr>ASP.NET Core App Workshop </vt:lpstr>
      <vt:lpstr>Next Steps</vt:lpstr>
      <vt:lpstr>Summary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New .NET</dc:title>
  <dc:creator>Beth Massi</dc:creator>
  <cp:lastModifiedBy>Wyn Van Devanter</cp:lastModifiedBy>
  <cp:revision>174</cp:revision>
  <dcterms:created xsi:type="dcterms:W3CDTF">2013-07-15T20:26:40Z</dcterms:created>
  <dcterms:modified xsi:type="dcterms:W3CDTF">2016-09-24T08:58:49Z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0x0101008EDDFE27C80D92488ED9632CB0588796</vt:lpwstr>
  </property>
</Properties>
</file>